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5" r:id="rId4"/>
    <p:sldId id="326" r:id="rId5"/>
    <p:sldId id="342" r:id="rId6"/>
    <p:sldId id="381" r:id="rId7"/>
    <p:sldId id="329" r:id="rId8"/>
    <p:sldId id="382" r:id="rId9"/>
    <p:sldId id="383" r:id="rId10"/>
    <p:sldId id="384" r:id="rId11"/>
    <p:sldId id="390" r:id="rId12"/>
    <p:sldId id="392" r:id="rId13"/>
    <p:sldId id="387" r:id="rId14"/>
    <p:sldId id="389" r:id="rId15"/>
    <p:sldId id="386" r:id="rId16"/>
    <p:sldId id="391" r:id="rId17"/>
    <p:sldId id="396" r:id="rId18"/>
    <p:sldId id="397" r:id="rId19"/>
    <p:sldId id="398" r:id="rId20"/>
    <p:sldId id="399" r:id="rId21"/>
    <p:sldId id="400" r:id="rId22"/>
    <p:sldId id="388" r:id="rId23"/>
    <p:sldId id="393" r:id="rId24"/>
    <p:sldId id="401" r:id="rId25"/>
    <p:sldId id="385" r:id="rId26"/>
    <p:sldId id="394" r:id="rId27"/>
    <p:sldId id="402" r:id="rId28"/>
    <p:sldId id="403" r:id="rId29"/>
    <p:sldId id="404" r:id="rId30"/>
    <p:sldId id="405" r:id="rId31"/>
    <p:sldId id="406" r:id="rId32"/>
    <p:sldId id="407" r:id="rId33"/>
    <p:sldId id="395" r:id="rId34"/>
    <p:sldId id="408" r:id="rId35"/>
    <p:sldId id="409" r:id="rId36"/>
    <p:sldId id="410" r:id="rId37"/>
    <p:sldId id="411" r:id="rId38"/>
    <p:sldId id="412" r:id="rId39"/>
    <p:sldId id="413" r:id="rId40"/>
    <p:sldId id="417" r:id="rId41"/>
    <p:sldId id="418" r:id="rId42"/>
    <p:sldId id="422" r:id="rId43"/>
    <p:sldId id="419" r:id="rId44"/>
    <p:sldId id="423" r:id="rId45"/>
    <p:sldId id="442" r:id="rId46"/>
    <p:sldId id="443" r:id="rId47"/>
    <p:sldId id="420" r:id="rId48"/>
    <p:sldId id="421" r:id="rId49"/>
    <p:sldId id="424" r:id="rId50"/>
    <p:sldId id="427" r:id="rId51"/>
    <p:sldId id="429" r:id="rId52"/>
    <p:sldId id="428" r:id="rId53"/>
    <p:sldId id="425" r:id="rId54"/>
    <p:sldId id="435" r:id="rId55"/>
    <p:sldId id="433" r:id="rId56"/>
    <p:sldId id="430" r:id="rId57"/>
    <p:sldId id="426" r:id="rId58"/>
    <p:sldId id="438" r:id="rId59"/>
    <p:sldId id="439" r:id="rId60"/>
    <p:sldId id="431" r:id="rId61"/>
    <p:sldId id="436" r:id="rId62"/>
    <p:sldId id="445" r:id="rId63"/>
    <p:sldId id="446" r:id="rId64"/>
    <p:sldId id="434" r:id="rId65"/>
    <p:sldId id="448" r:id="rId66"/>
    <p:sldId id="447" r:id="rId67"/>
    <p:sldId id="450" r:id="rId68"/>
    <p:sldId id="449" r:id="rId69"/>
    <p:sldId id="437" r:id="rId70"/>
    <p:sldId id="441" r:id="rId71"/>
    <p:sldId id="452" r:id="rId72"/>
    <p:sldId id="451" r:id="rId73"/>
    <p:sldId id="453" r:id="rId74"/>
    <p:sldId id="414" r:id="rId75"/>
    <p:sldId id="454" r:id="rId76"/>
    <p:sldId id="456" r:id="rId77"/>
    <p:sldId id="461" r:id="rId78"/>
    <p:sldId id="462" r:id="rId79"/>
    <p:sldId id="463" r:id="rId80"/>
    <p:sldId id="464" r:id="rId81"/>
    <p:sldId id="465" r:id="rId82"/>
    <p:sldId id="458" r:id="rId83"/>
    <p:sldId id="466" r:id="rId84"/>
    <p:sldId id="467" r:id="rId85"/>
    <p:sldId id="468" r:id="rId86"/>
    <p:sldId id="469" r:id="rId87"/>
    <p:sldId id="470" r:id="rId88"/>
    <p:sldId id="471" r:id="rId89"/>
    <p:sldId id="472" r:id="rId90"/>
    <p:sldId id="473" r:id="rId91"/>
    <p:sldId id="474" r:id="rId92"/>
    <p:sldId id="475" r:id="rId93"/>
    <p:sldId id="476" r:id="rId94"/>
    <p:sldId id="460" r:id="rId95"/>
    <p:sldId id="479" r:id="rId96"/>
    <p:sldId id="477" r:id="rId97"/>
    <p:sldId id="478" r:id="rId98"/>
    <p:sldId id="415" r:id="rId99"/>
    <p:sldId id="455" r:id="rId100"/>
    <p:sldId id="457" r:id="rId101"/>
    <p:sldId id="482" r:id="rId102"/>
    <p:sldId id="483" r:id="rId103"/>
    <p:sldId id="481" r:id="rId104"/>
    <p:sldId id="480" r:id="rId105"/>
    <p:sldId id="484" r:id="rId106"/>
    <p:sldId id="485" r:id="rId107"/>
    <p:sldId id="459" r:id="rId108"/>
    <p:sldId id="494" r:id="rId109"/>
    <p:sldId id="495" r:id="rId110"/>
    <p:sldId id="487" r:id="rId111"/>
    <p:sldId id="489" r:id="rId112"/>
    <p:sldId id="488" r:id="rId113"/>
    <p:sldId id="490" r:id="rId114"/>
    <p:sldId id="491" r:id="rId115"/>
    <p:sldId id="492" r:id="rId116"/>
    <p:sldId id="493" r:id="rId117"/>
    <p:sldId id="496" r:id="rId118"/>
    <p:sldId id="416"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91060C-09B1-49EE-A95A-52835FA9378E}">
          <p14:sldIdLst>
            <p14:sldId id="256"/>
            <p14:sldId id="257"/>
            <p14:sldId id="325"/>
            <p14:sldId id="326"/>
            <p14:sldId id="342"/>
            <p14:sldId id="381"/>
            <p14:sldId id="329"/>
            <p14:sldId id="382"/>
            <p14:sldId id="383"/>
            <p14:sldId id="384"/>
            <p14:sldId id="390"/>
            <p14:sldId id="392"/>
            <p14:sldId id="387"/>
            <p14:sldId id="389"/>
            <p14:sldId id="386"/>
            <p14:sldId id="391"/>
            <p14:sldId id="396"/>
            <p14:sldId id="397"/>
            <p14:sldId id="398"/>
            <p14:sldId id="399"/>
            <p14:sldId id="400"/>
            <p14:sldId id="388"/>
            <p14:sldId id="393"/>
            <p14:sldId id="401"/>
            <p14:sldId id="385"/>
            <p14:sldId id="394"/>
            <p14:sldId id="402"/>
            <p14:sldId id="403"/>
            <p14:sldId id="404"/>
            <p14:sldId id="405"/>
            <p14:sldId id="406"/>
            <p14:sldId id="407"/>
            <p14:sldId id="395"/>
            <p14:sldId id="408"/>
            <p14:sldId id="409"/>
            <p14:sldId id="410"/>
            <p14:sldId id="411"/>
            <p14:sldId id="412"/>
            <p14:sldId id="413"/>
            <p14:sldId id="417"/>
            <p14:sldId id="418"/>
            <p14:sldId id="422"/>
            <p14:sldId id="419"/>
            <p14:sldId id="423"/>
            <p14:sldId id="442"/>
            <p14:sldId id="443"/>
            <p14:sldId id="420"/>
            <p14:sldId id="421"/>
            <p14:sldId id="424"/>
            <p14:sldId id="427"/>
            <p14:sldId id="429"/>
            <p14:sldId id="428"/>
            <p14:sldId id="425"/>
            <p14:sldId id="435"/>
            <p14:sldId id="433"/>
            <p14:sldId id="430"/>
            <p14:sldId id="426"/>
            <p14:sldId id="438"/>
            <p14:sldId id="439"/>
            <p14:sldId id="431"/>
            <p14:sldId id="436"/>
            <p14:sldId id="445"/>
            <p14:sldId id="446"/>
            <p14:sldId id="434"/>
            <p14:sldId id="448"/>
            <p14:sldId id="447"/>
            <p14:sldId id="450"/>
            <p14:sldId id="449"/>
            <p14:sldId id="437"/>
            <p14:sldId id="441"/>
            <p14:sldId id="452"/>
            <p14:sldId id="451"/>
            <p14:sldId id="453"/>
            <p14:sldId id="414"/>
            <p14:sldId id="454"/>
            <p14:sldId id="456"/>
            <p14:sldId id="461"/>
            <p14:sldId id="462"/>
            <p14:sldId id="463"/>
            <p14:sldId id="464"/>
            <p14:sldId id="465"/>
            <p14:sldId id="458"/>
            <p14:sldId id="466"/>
            <p14:sldId id="467"/>
            <p14:sldId id="468"/>
            <p14:sldId id="469"/>
            <p14:sldId id="470"/>
            <p14:sldId id="471"/>
            <p14:sldId id="472"/>
            <p14:sldId id="473"/>
            <p14:sldId id="474"/>
            <p14:sldId id="475"/>
            <p14:sldId id="476"/>
            <p14:sldId id="460"/>
            <p14:sldId id="479"/>
            <p14:sldId id="477"/>
            <p14:sldId id="478"/>
            <p14:sldId id="415"/>
            <p14:sldId id="455"/>
            <p14:sldId id="457"/>
            <p14:sldId id="482"/>
            <p14:sldId id="483"/>
            <p14:sldId id="481"/>
            <p14:sldId id="480"/>
            <p14:sldId id="484"/>
            <p14:sldId id="485"/>
            <p14:sldId id="459"/>
            <p14:sldId id="494"/>
            <p14:sldId id="495"/>
            <p14:sldId id="487"/>
            <p14:sldId id="489"/>
            <p14:sldId id="488"/>
            <p14:sldId id="490"/>
            <p14:sldId id="491"/>
            <p14:sldId id="492"/>
            <p14:sldId id="493"/>
            <p14:sldId id="496"/>
            <p14:sldId id="4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E87C7-1903-4EA4-9CEF-3DA56EC63B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40C2DD-8C59-4B17-A9C7-D067298860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A01753-DE91-49C3-9400-008BA703C13B}"/>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76E6703A-1DD9-401A-AEA6-217A09B66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DAA8EF-693B-4D30-AF9F-7FB9EB5D44BB}"/>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1896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C9E9-C0F1-4565-BA5D-984DF9545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44BB4A-C4AD-4B26-94AC-2D82CCA65F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F1A9C7-BA6C-4403-8141-3A7A248BD680}"/>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ECE12676-2472-442F-AADF-0BAA008DB1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0F9A8-44AA-42FD-B99F-BD20FB85B9B6}"/>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46961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13DB2B-53E8-4061-90C0-38DEEED24CD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FC2DEB-D2D3-4F49-9D24-9C9BE60F0FA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3B7D831-2B32-4C9A-8546-6C6B4796F12E}"/>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7D557AFB-C335-47E2-90BF-2595E13AA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31FC46-5C18-4DEC-99A4-4ABA53994C3D}"/>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703681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502D-915F-4F35-BA99-6E704D876C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F355-4BA0-4AAB-B862-0BF190DBF8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82A185-AD41-40ED-85B9-2D5CEAB54D82}"/>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8B65F7B0-9BA5-4903-8073-0EFCC1E42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E6DE61-5ED2-47F5-81FB-6D98E5A75DC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6777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2A8C0-F91D-4469-A6DD-53AB03B8CE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757E23-4571-46F0-BB02-824303D66F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9F9A26E-2D08-4CA3-9DB1-BFAC933544E5}"/>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36FB3B16-F6E0-471F-B0D2-0C7F29E4FF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021ECD-9348-4B2C-AD6A-8CC710F74C2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415736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937F0-34A2-462D-B8D4-E0E30D744A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DC197F-44FF-4C03-9FA1-45F52541A29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2BE0BD6-D0FB-44A9-8CB6-299DD9D796A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B43BFE0-E5F7-44C2-A881-0247624990BA}"/>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96D048F1-6E97-4D81-AC10-C910EE1B3E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E2AAA7-0D79-43AE-A1E9-A9A00E52CB3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1518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D3FD-AD52-410D-92E6-B9C64CB96BB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A0F665-3EDE-4F89-910F-292A892E9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01B86B-93EB-47A3-8341-ECC18B2B5F6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DF8124B-DC24-4001-BB56-E8FF5BD6A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D1CB7C-55D2-4A28-97C4-415B621941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D7D0E66-9715-43E6-B444-5FC80FE79B40}"/>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8" name="页脚占位符 7">
            <a:extLst>
              <a:ext uri="{FF2B5EF4-FFF2-40B4-BE49-F238E27FC236}">
                <a16:creationId xmlns:a16="http://schemas.microsoft.com/office/drawing/2014/main" id="{F0D49EB9-3E5B-46BD-85B2-EB8C44AE49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94AC16-3BB7-45BD-BFB4-85F87CFDC4C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9460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139A0-7270-4585-B124-9E07A1FDDA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826B63-2FE6-4CA7-AA57-1FDDA8EDFACD}"/>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4" name="页脚占位符 3">
            <a:extLst>
              <a:ext uri="{FF2B5EF4-FFF2-40B4-BE49-F238E27FC236}">
                <a16:creationId xmlns:a16="http://schemas.microsoft.com/office/drawing/2014/main" id="{ED3FD79D-E129-4B1C-AF1B-ED2744B633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8D5716-E756-4A46-B321-C80B1C8EC774}"/>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9024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66A234-A243-493E-8C63-11E303756758}"/>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3" name="页脚占位符 2">
            <a:extLst>
              <a:ext uri="{FF2B5EF4-FFF2-40B4-BE49-F238E27FC236}">
                <a16:creationId xmlns:a16="http://schemas.microsoft.com/office/drawing/2014/main" id="{4587863A-D167-48D9-89B3-C2D0A521C8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47CA16-8545-4A97-AFFD-9A23B681EE17}"/>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2576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E91B2-77E9-451C-8FB7-58608FB0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2F55C1-C8D8-4FDF-AB5D-799B7409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E8BEB80-436A-4D60-907E-0C6BD853D9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4A74F42-0BBF-44A9-BCD9-8EB1463C1995}"/>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1FEB3C7F-DC87-48F1-910F-2117FB0A87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4FE84-E574-4E65-A9DB-ACB4377F825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161244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D481D-CD19-4B8D-A1AC-435192235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A3656B-50E6-44E4-86CF-D41500090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E98B79-C25B-4B9D-BF0C-F11860853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572997-0325-4FD5-B103-11A83B810B5B}"/>
              </a:ext>
            </a:extLst>
          </p:cNvPr>
          <p:cNvSpPr>
            <a:spLocks noGrp="1"/>
          </p:cNvSpPr>
          <p:nvPr>
            <p:ph type="dt" sz="half" idx="10"/>
          </p:nvPr>
        </p:nvSpPr>
        <p:spPr/>
        <p:txBody>
          <a:bodyPr/>
          <a:lstStyle/>
          <a:p>
            <a:fld id="{27A33D78-948E-4289-A477-D161AEE13F2B}"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A27A8951-F246-4543-B064-1786F2156B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02C669-D989-4535-922D-85BEEBD9C83F}"/>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55348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B7251F-41A0-45E5-9D91-5241424259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DF04183-E777-41DC-8AB7-7FDFC44C2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E3590D-DB2B-4433-B49F-8B4C87689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33D78-948E-4289-A477-D161AEE13F2B}"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80DB8E3F-4E82-402F-B69F-B436DC730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FD4B26-A8E4-4882-97A1-47C24460C5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05633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843C3-8DA8-4C44-9848-963612C66CC1}"/>
              </a:ext>
            </a:extLst>
          </p:cNvPr>
          <p:cNvSpPr>
            <a:spLocks noGrp="1"/>
          </p:cNvSpPr>
          <p:nvPr>
            <p:ph type="ctrTitle"/>
          </p:nvPr>
        </p:nvSpPr>
        <p:spPr>
          <a:xfrm>
            <a:off x="1524000" y="787083"/>
            <a:ext cx="9144000" cy="2387600"/>
          </a:xfrm>
        </p:spPr>
        <p:txBody>
          <a:bodyPr/>
          <a:lstStyle/>
          <a:p>
            <a:r>
              <a:rPr lang="zh-CN" altLang="en-US" dirty="0"/>
              <a:t>网络设计与应用（二）：</a:t>
            </a:r>
            <a:br>
              <a:rPr lang="en-US" altLang="zh-CN" dirty="0"/>
            </a:br>
            <a:r>
              <a:rPr lang="zh-CN" altLang="en-US" dirty="0"/>
              <a:t>物联网：结构与应用</a:t>
            </a:r>
          </a:p>
        </p:txBody>
      </p:sp>
      <p:sp>
        <p:nvSpPr>
          <p:cNvPr id="3" name="副标题 2">
            <a:extLst>
              <a:ext uri="{FF2B5EF4-FFF2-40B4-BE49-F238E27FC236}">
                <a16:creationId xmlns:a16="http://schemas.microsoft.com/office/drawing/2014/main" id="{82720A68-4F40-4B8F-836A-BC1C0C66CA76}"/>
              </a:ext>
            </a:extLst>
          </p:cNvPr>
          <p:cNvSpPr>
            <a:spLocks noGrp="1"/>
          </p:cNvSpPr>
          <p:nvPr>
            <p:ph type="subTitle" idx="1"/>
          </p:nvPr>
        </p:nvSpPr>
        <p:spPr>
          <a:xfrm>
            <a:off x="1524000" y="3602038"/>
            <a:ext cx="9144000" cy="2006282"/>
          </a:xfrm>
        </p:spPr>
        <p:txBody>
          <a:bodyPr>
            <a:noAutofit/>
          </a:bodyPr>
          <a:lstStyle/>
          <a:p>
            <a:r>
              <a:rPr lang="zh-CN" altLang="en-US" sz="3600" dirty="0"/>
              <a:t>医药卫生管理学院</a:t>
            </a:r>
            <a:endParaRPr lang="en-US" altLang="zh-CN" sz="3600" dirty="0"/>
          </a:p>
          <a:p>
            <a:r>
              <a:rPr lang="zh-CN" altLang="en-US" sz="3600" dirty="0"/>
              <a:t>授课教师：吴    翔</a:t>
            </a:r>
            <a:endParaRPr lang="en-US" altLang="zh-CN" sz="3600" dirty="0"/>
          </a:p>
          <a:p>
            <a:r>
              <a:rPr lang="zh-CN" altLang="en-US" sz="3600" dirty="0"/>
              <a:t>   日期：</a:t>
            </a:r>
            <a:r>
              <a:rPr lang="en-US" altLang="zh-CN" sz="3600" dirty="0"/>
              <a:t>April 24-May 6, 2020</a:t>
            </a:r>
            <a:endParaRPr lang="zh-CN" altLang="en-US" sz="3600" dirty="0"/>
          </a:p>
        </p:txBody>
      </p:sp>
    </p:spTree>
    <p:extLst>
      <p:ext uri="{BB962C8B-B14F-4D97-AF65-F5344CB8AC3E}">
        <p14:creationId xmlns:p14="http://schemas.microsoft.com/office/powerpoint/2010/main" val="185052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78E26-5266-43F2-A573-D4FF1629FD17}"/>
              </a:ext>
            </a:extLst>
          </p:cNvPr>
          <p:cNvSpPr>
            <a:spLocks noGrp="1"/>
          </p:cNvSpPr>
          <p:nvPr>
            <p:ph type="title"/>
          </p:nvPr>
        </p:nvSpPr>
        <p:spPr/>
        <p:txBody>
          <a:bodyPr/>
          <a:lstStyle/>
          <a:p>
            <a:r>
              <a:rPr lang="zh-CN" altLang="en-US" dirty="0"/>
              <a:t>互联网</a:t>
            </a:r>
            <a:r>
              <a:rPr lang="en-US" altLang="zh-CN" dirty="0"/>
              <a:t>TCP/IP</a:t>
            </a:r>
            <a:r>
              <a:rPr lang="zh-CN" altLang="en-US" dirty="0"/>
              <a:t>协议</a:t>
            </a:r>
          </a:p>
        </p:txBody>
      </p:sp>
      <p:sp>
        <p:nvSpPr>
          <p:cNvPr id="3" name="内容占位符 2">
            <a:extLst>
              <a:ext uri="{FF2B5EF4-FFF2-40B4-BE49-F238E27FC236}">
                <a16:creationId xmlns:a16="http://schemas.microsoft.com/office/drawing/2014/main" id="{E1F2136C-43A5-4A62-974E-ED1D5702818C}"/>
              </a:ext>
            </a:extLst>
          </p:cNvPr>
          <p:cNvSpPr>
            <a:spLocks noGrp="1"/>
          </p:cNvSpPr>
          <p:nvPr>
            <p:ph idx="1"/>
          </p:nvPr>
        </p:nvSpPr>
        <p:spPr/>
        <p:txBody>
          <a:bodyPr>
            <a:normAutofit/>
          </a:bodyPr>
          <a:lstStyle/>
          <a:p>
            <a:r>
              <a:rPr lang="zh-CN" altLang="en-US" sz="3200" dirty="0">
                <a:solidFill>
                  <a:srgbClr val="FF0000"/>
                </a:solidFill>
              </a:rPr>
              <a:t>业务需求</a:t>
            </a:r>
            <a:r>
              <a:rPr lang="zh-CN" altLang="en-US" sz="3200" dirty="0"/>
              <a:t>：非对称、突发数据传输，更多是终端系统面前的</a:t>
            </a:r>
            <a:r>
              <a:rPr lang="zh-CN" altLang="en-US" sz="3200" dirty="0">
                <a:solidFill>
                  <a:srgbClr val="FF0000"/>
                </a:solidFill>
              </a:rPr>
              <a:t>人与人</a:t>
            </a:r>
            <a:r>
              <a:rPr lang="zh-CN" altLang="en-US" sz="3200" dirty="0"/>
              <a:t>之间的交互</a:t>
            </a:r>
            <a:endParaRPr lang="en-US" altLang="zh-CN" sz="3200" dirty="0"/>
          </a:p>
          <a:p>
            <a:r>
              <a:rPr lang="zh-CN" altLang="en-US" sz="3200" dirty="0">
                <a:solidFill>
                  <a:srgbClr val="FF0000"/>
                </a:solidFill>
              </a:rPr>
              <a:t>协议栈</a:t>
            </a:r>
            <a:r>
              <a:rPr lang="zh-CN" altLang="en-US" sz="3200" dirty="0"/>
              <a:t>运行要求：设备需要有</a:t>
            </a:r>
            <a:r>
              <a:rPr lang="en-US" altLang="zh-CN" sz="3200" u="sng" dirty="0">
                <a:solidFill>
                  <a:srgbClr val="FF0000"/>
                </a:solidFill>
              </a:rPr>
              <a:t>MAC</a:t>
            </a:r>
            <a:r>
              <a:rPr lang="zh-CN" altLang="en-US" sz="3200" u="sng" dirty="0">
                <a:solidFill>
                  <a:srgbClr val="FF0000"/>
                </a:solidFill>
              </a:rPr>
              <a:t>地址</a:t>
            </a:r>
            <a:r>
              <a:rPr lang="zh-CN" altLang="en-US" sz="3200" dirty="0"/>
              <a:t>（全球唯一设备</a:t>
            </a:r>
            <a:r>
              <a:rPr lang="en-US" altLang="zh-CN" sz="3200" dirty="0"/>
              <a:t>ID</a:t>
            </a:r>
            <a:r>
              <a:rPr lang="zh-CN" altLang="en-US" sz="3200" dirty="0"/>
              <a:t>）、存储器、操作系统、处理器、</a:t>
            </a:r>
            <a:r>
              <a:rPr lang="en-US" altLang="zh-CN" sz="3200" dirty="0"/>
              <a:t>I/O</a:t>
            </a:r>
            <a:r>
              <a:rPr lang="zh-CN" altLang="en-US" sz="3200" dirty="0"/>
              <a:t>接口</a:t>
            </a:r>
            <a:endParaRPr lang="en-US" altLang="zh-CN" sz="3200" dirty="0"/>
          </a:p>
          <a:p>
            <a:r>
              <a:rPr lang="zh-CN" altLang="en-US" sz="3200" dirty="0">
                <a:solidFill>
                  <a:srgbClr val="FF0000"/>
                </a:solidFill>
              </a:rPr>
              <a:t>网络安全</a:t>
            </a:r>
            <a:r>
              <a:rPr lang="zh-CN" altLang="en-US" sz="3200" dirty="0"/>
              <a:t>：整个通信过程中面临的网络攻击</a:t>
            </a:r>
            <a:endParaRPr lang="en-US" altLang="zh-CN" sz="3200" dirty="0"/>
          </a:p>
          <a:p>
            <a:r>
              <a:rPr lang="zh-CN" altLang="en-US" sz="3200" dirty="0">
                <a:solidFill>
                  <a:srgbClr val="FF0000"/>
                </a:solidFill>
              </a:rPr>
              <a:t>理念</a:t>
            </a:r>
            <a:r>
              <a:rPr lang="zh-CN" altLang="en-US" sz="3200" dirty="0"/>
              <a:t>：尽力而为（</a:t>
            </a:r>
            <a:r>
              <a:rPr lang="en-US" altLang="zh-CN" sz="3200" dirty="0"/>
              <a:t>best effort</a:t>
            </a:r>
            <a:r>
              <a:rPr lang="zh-CN" altLang="en-US" sz="3200" dirty="0"/>
              <a:t>）</a:t>
            </a:r>
            <a:endParaRPr lang="en-US" altLang="zh-CN" sz="3200" dirty="0"/>
          </a:p>
          <a:p>
            <a:r>
              <a:rPr lang="zh-CN" altLang="en-US" sz="3200" dirty="0"/>
              <a:t>概括：以</a:t>
            </a:r>
            <a:r>
              <a:rPr lang="zh-CN" altLang="en-US" sz="3200" dirty="0">
                <a:solidFill>
                  <a:srgbClr val="FF0000"/>
                </a:solidFill>
              </a:rPr>
              <a:t>超额配置</a:t>
            </a:r>
            <a:r>
              <a:rPr lang="zh-CN" altLang="en-US" sz="3200" dirty="0"/>
              <a:t>（同时也是高成本），来保证</a:t>
            </a:r>
            <a:r>
              <a:rPr lang="zh-CN" altLang="en-US" sz="3200" dirty="0">
                <a:solidFill>
                  <a:srgbClr val="FF0000"/>
                </a:solidFill>
              </a:rPr>
              <a:t>可靠</a:t>
            </a:r>
            <a:r>
              <a:rPr lang="zh-CN" altLang="en-US" sz="3200" dirty="0"/>
              <a:t>的信息传输</a:t>
            </a:r>
            <a:r>
              <a:rPr lang="en-US" altLang="zh-CN" sz="3200" dirty="0"/>
              <a:t> </a:t>
            </a:r>
            <a:r>
              <a:rPr lang="zh-CN" altLang="en-US" sz="3200" dirty="0"/>
              <a:t>（</a:t>
            </a:r>
            <a:r>
              <a:rPr lang="en-US" altLang="zh-CN" sz="3200" dirty="0"/>
              <a:t>e.g., </a:t>
            </a:r>
            <a:r>
              <a:rPr lang="zh-CN" altLang="en-US" sz="3200" dirty="0"/>
              <a:t>更高配置</a:t>
            </a:r>
            <a:r>
              <a:rPr lang="en-US" altLang="zh-CN" sz="3200" dirty="0"/>
              <a:t>—</a:t>
            </a:r>
            <a:r>
              <a:rPr lang="zh-CN" altLang="en-US" sz="3200" dirty="0"/>
              <a:t>电路交换）</a:t>
            </a:r>
            <a:endParaRPr lang="en-US" altLang="zh-CN" sz="3200" dirty="0"/>
          </a:p>
        </p:txBody>
      </p:sp>
    </p:spTree>
    <p:extLst>
      <p:ext uri="{BB962C8B-B14F-4D97-AF65-F5344CB8AC3E}">
        <p14:creationId xmlns:p14="http://schemas.microsoft.com/office/powerpoint/2010/main" val="21387644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汇聚单元概述</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0253166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A57AA-78C1-4870-908F-1BAFFDC4B06A}"/>
              </a:ext>
            </a:extLst>
          </p:cNvPr>
          <p:cNvSpPr>
            <a:spLocks noGrp="1"/>
          </p:cNvSpPr>
          <p:nvPr>
            <p:ph type="title"/>
          </p:nvPr>
        </p:nvSpPr>
        <p:spPr/>
        <p:txBody>
          <a:bodyPr/>
          <a:lstStyle/>
          <a:p>
            <a:r>
              <a:rPr lang="zh-CN" altLang="en-US" dirty="0"/>
              <a:t>汇聚单元</a:t>
            </a:r>
          </a:p>
        </p:txBody>
      </p:sp>
      <p:sp>
        <p:nvSpPr>
          <p:cNvPr id="3" name="内容占位符 2">
            <a:extLst>
              <a:ext uri="{FF2B5EF4-FFF2-40B4-BE49-F238E27FC236}">
                <a16:creationId xmlns:a16="http://schemas.microsoft.com/office/drawing/2014/main" id="{65C463E4-1022-454C-AF15-FF42058404C0}"/>
              </a:ext>
            </a:extLst>
          </p:cNvPr>
          <p:cNvSpPr>
            <a:spLocks noGrp="1"/>
          </p:cNvSpPr>
          <p:nvPr>
            <p:ph idx="1"/>
          </p:nvPr>
        </p:nvSpPr>
        <p:spPr/>
        <p:txBody>
          <a:bodyPr/>
          <a:lstStyle/>
          <a:p>
            <a:r>
              <a:rPr lang="zh-CN" altLang="en-US" dirty="0"/>
              <a:t>定义：通常是运行在现有</a:t>
            </a:r>
            <a:r>
              <a:rPr lang="zh-CN" altLang="en-US" dirty="0">
                <a:solidFill>
                  <a:srgbClr val="FF0000"/>
                </a:solidFill>
              </a:rPr>
              <a:t>标准计算平台</a:t>
            </a:r>
            <a:r>
              <a:rPr lang="zh-CN" altLang="en-US" dirty="0"/>
              <a:t>上的</a:t>
            </a:r>
            <a:r>
              <a:rPr lang="zh-CN" altLang="en-US" u="sng" dirty="0">
                <a:solidFill>
                  <a:srgbClr val="FF0000"/>
                </a:solidFill>
              </a:rPr>
              <a:t>专用软件系统</a:t>
            </a:r>
            <a:r>
              <a:rPr lang="zh-CN" altLang="en-US" dirty="0"/>
              <a:t>。与大多数计算密集型应用需求类似，汇聚单元通常具备强大的</a:t>
            </a:r>
            <a:r>
              <a:rPr lang="zh-CN" altLang="en-US" dirty="0">
                <a:solidFill>
                  <a:srgbClr val="FF0000"/>
                </a:solidFill>
              </a:rPr>
              <a:t>计算</a:t>
            </a:r>
            <a:r>
              <a:rPr lang="zh-CN" altLang="en-US" dirty="0"/>
              <a:t>能力和</a:t>
            </a:r>
            <a:r>
              <a:rPr lang="zh-CN" altLang="en-US" dirty="0">
                <a:solidFill>
                  <a:srgbClr val="FF0000"/>
                </a:solidFill>
              </a:rPr>
              <a:t>存储</a:t>
            </a:r>
            <a:r>
              <a:rPr lang="zh-CN" altLang="en-US" dirty="0"/>
              <a:t>能力</a:t>
            </a:r>
            <a:endParaRPr lang="en-US" altLang="zh-CN" dirty="0"/>
          </a:p>
          <a:p>
            <a:r>
              <a:rPr lang="zh-CN" altLang="en-US" dirty="0"/>
              <a:t>部署：通常集中在</a:t>
            </a:r>
            <a:r>
              <a:rPr lang="zh-CN" altLang="en-US" dirty="0">
                <a:solidFill>
                  <a:srgbClr val="FF0000"/>
                </a:solidFill>
              </a:rPr>
              <a:t>广泛部署的</a:t>
            </a:r>
            <a:r>
              <a:rPr lang="zh-CN" altLang="en-US" dirty="0"/>
              <a:t>计算平台和操作系统上，计算和存储能力应当与所需分析的数据量以及受控终端设备的复杂度相</a:t>
            </a:r>
            <a:r>
              <a:rPr lang="zh-CN" altLang="en-US" dirty="0">
                <a:solidFill>
                  <a:srgbClr val="FF0000"/>
                </a:solidFill>
              </a:rPr>
              <a:t>匹配</a:t>
            </a:r>
            <a:endParaRPr lang="en-US" altLang="zh-CN" dirty="0">
              <a:solidFill>
                <a:srgbClr val="FF0000"/>
              </a:solidFill>
            </a:endParaRPr>
          </a:p>
          <a:p>
            <a:r>
              <a:rPr lang="zh-CN" altLang="en-US" dirty="0"/>
              <a:t>最新进展：集成一些支持大数据应用的处理器及软件开发方法，诸如集群处理器、</a:t>
            </a:r>
            <a:r>
              <a:rPr lang="en-US" altLang="zh-CN" dirty="0"/>
              <a:t>Apache Hadoop</a:t>
            </a:r>
            <a:r>
              <a:rPr lang="zh-CN" altLang="en-US" dirty="0"/>
              <a:t>分布式系统、融合网络适配器等</a:t>
            </a:r>
          </a:p>
        </p:txBody>
      </p:sp>
    </p:spTree>
    <p:extLst>
      <p:ext uri="{BB962C8B-B14F-4D97-AF65-F5344CB8AC3E}">
        <p14:creationId xmlns:p14="http://schemas.microsoft.com/office/powerpoint/2010/main" val="3087714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B8ACF7-1863-4DEA-9D00-56DCC976B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24" y="745283"/>
            <a:ext cx="7053061" cy="2880000"/>
          </a:xfrm>
          <a:prstGeom prst="rect">
            <a:avLst/>
          </a:prstGeom>
        </p:spPr>
      </p:pic>
      <p:sp>
        <p:nvSpPr>
          <p:cNvPr id="4" name="文本框 3">
            <a:extLst>
              <a:ext uri="{FF2B5EF4-FFF2-40B4-BE49-F238E27FC236}">
                <a16:creationId xmlns:a16="http://schemas.microsoft.com/office/drawing/2014/main" id="{63CD5EB4-0C25-4D52-BFE5-325ED1FD0ECA}"/>
              </a:ext>
            </a:extLst>
          </p:cNvPr>
          <p:cNvSpPr txBox="1"/>
          <p:nvPr/>
        </p:nvSpPr>
        <p:spPr>
          <a:xfrm flipH="1">
            <a:off x="1385746" y="4550010"/>
            <a:ext cx="8794015" cy="156966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简易应用：例如家居自动化</a:t>
            </a:r>
            <a:endParaRPr lang="en-US" altLang="zh-CN" sz="3200" dirty="0"/>
          </a:p>
          <a:p>
            <a:pPr marL="457200" indent="-457200">
              <a:buFont typeface="Arial" panose="020B0604020202020204" pitchFamily="34" charset="0"/>
              <a:buChar char="•"/>
            </a:pPr>
            <a:r>
              <a:rPr lang="zh-CN" altLang="en-US" sz="3200" dirty="0"/>
              <a:t>复杂应用：例如跨国企业石油开采的流程控制，需要高端处理器集群</a:t>
            </a:r>
            <a:endParaRPr lang="en-US" altLang="zh-CN" sz="3200" dirty="0"/>
          </a:p>
        </p:txBody>
      </p:sp>
    </p:spTree>
    <p:extLst>
      <p:ext uri="{BB962C8B-B14F-4D97-AF65-F5344CB8AC3E}">
        <p14:creationId xmlns:p14="http://schemas.microsoft.com/office/powerpoint/2010/main" val="1539394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0F347-3DEE-40D6-B686-01583EBE1C13}"/>
              </a:ext>
            </a:extLst>
          </p:cNvPr>
          <p:cNvSpPr>
            <a:spLocks noGrp="1"/>
          </p:cNvSpPr>
          <p:nvPr>
            <p:ph type="title"/>
          </p:nvPr>
        </p:nvSpPr>
        <p:spPr/>
        <p:txBody>
          <a:bodyPr/>
          <a:lstStyle/>
          <a:p>
            <a:r>
              <a:rPr lang="zh-CN" altLang="en-US" dirty="0"/>
              <a:t>汇聚单元的输出</a:t>
            </a:r>
          </a:p>
        </p:txBody>
      </p:sp>
      <p:sp>
        <p:nvSpPr>
          <p:cNvPr id="3" name="内容占位符 2">
            <a:extLst>
              <a:ext uri="{FF2B5EF4-FFF2-40B4-BE49-F238E27FC236}">
                <a16:creationId xmlns:a16="http://schemas.microsoft.com/office/drawing/2014/main" id="{A0F32045-81B2-41D3-9E36-6C74B5411871}"/>
              </a:ext>
            </a:extLst>
          </p:cNvPr>
          <p:cNvSpPr>
            <a:spLocks noGrp="1"/>
          </p:cNvSpPr>
          <p:nvPr>
            <p:ph idx="1"/>
          </p:nvPr>
        </p:nvSpPr>
        <p:spPr/>
        <p:txBody>
          <a:bodyPr>
            <a:normAutofit/>
          </a:bodyPr>
          <a:lstStyle/>
          <a:p>
            <a:r>
              <a:rPr lang="zh-CN" altLang="en-US" sz="3200" dirty="0"/>
              <a:t>物联网</a:t>
            </a:r>
            <a:r>
              <a:rPr lang="zh-CN" altLang="en-US" sz="3200" dirty="0">
                <a:solidFill>
                  <a:srgbClr val="FF0000"/>
                </a:solidFill>
              </a:rPr>
              <a:t>人机接口</a:t>
            </a:r>
            <a:r>
              <a:rPr lang="zh-CN" altLang="en-US" sz="3200" dirty="0"/>
              <a:t>功能：在海量数据的基础上，尽量向人们提供与</a:t>
            </a:r>
            <a:r>
              <a:rPr lang="zh-CN" altLang="en-US" sz="3200" dirty="0">
                <a:solidFill>
                  <a:srgbClr val="FF0000"/>
                </a:solidFill>
              </a:rPr>
              <a:t>业务决策相关</a:t>
            </a:r>
            <a:r>
              <a:rPr lang="zh-CN" altLang="en-US" sz="3200" dirty="0"/>
              <a:t>的洞见，诸如简洁的报警、异常及其它相关分析报告</a:t>
            </a:r>
            <a:endParaRPr lang="en-US" altLang="zh-CN" sz="3200" dirty="0"/>
          </a:p>
          <a:p>
            <a:r>
              <a:rPr lang="zh-CN" altLang="en-US" sz="3200" dirty="0">
                <a:solidFill>
                  <a:srgbClr val="FF0000"/>
                </a:solidFill>
              </a:rPr>
              <a:t>网络管理</a:t>
            </a:r>
            <a:r>
              <a:rPr lang="zh-CN" altLang="en-US" sz="3200" dirty="0"/>
              <a:t>：通过内置于转发节点内部的偏向智能体，管理物联网的数据封装和传输</a:t>
            </a:r>
            <a:endParaRPr lang="en-US" altLang="zh-CN" sz="3200" dirty="0"/>
          </a:p>
          <a:p>
            <a:r>
              <a:rPr lang="zh-CN" altLang="en-US" sz="3200" dirty="0"/>
              <a:t>终端设备</a:t>
            </a:r>
            <a:r>
              <a:rPr lang="zh-CN" altLang="en-US" sz="3200" dirty="0">
                <a:solidFill>
                  <a:srgbClr val="FF0000"/>
                </a:solidFill>
              </a:rPr>
              <a:t>参数配置</a:t>
            </a:r>
            <a:r>
              <a:rPr lang="zh-CN" altLang="en-US" sz="3200" dirty="0"/>
              <a:t>：配置终端设备的参数，即达到控制、执行行动的功能</a:t>
            </a:r>
          </a:p>
        </p:txBody>
      </p:sp>
    </p:spTree>
    <p:extLst>
      <p:ext uri="{BB962C8B-B14F-4D97-AF65-F5344CB8AC3E}">
        <p14:creationId xmlns:p14="http://schemas.microsoft.com/office/powerpoint/2010/main" val="3117935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A2FD68C-1F72-474D-A674-0DA1E5D4DED8}"/>
              </a:ext>
            </a:extLst>
          </p:cNvPr>
          <p:cNvSpPr/>
          <p:nvPr/>
        </p:nvSpPr>
        <p:spPr>
          <a:xfrm>
            <a:off x="1117600" y="2875280"/>
            <a:ext cx="16764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终端设备</a:t>
            </a:r>
          </a:p>
        </p:txBody>
      </p:sp>
      <p:sp>
        <p:nvSpPr>
          <p:cNvPr id="7" name="矩形 6">
            <a:extLst>
              <a:ext uri="{FF2B5EF4-FFF2-40B4-BE49-F238E27FC236}">
                <a16:creationId xmlns:a16="http://schemas.microsoft.com/office/drawing/2014/main" id="{35901DC7-1C94-4E0D-8BD5-96ECDE471101}"/>
              </a:ext>
            </a:extLst>
          </p:cNvPr>
          <p:cNvSpPr/>
          <p:nvPr/>
        </p:nvSpPr>
        <p:spPr>
          <a:xfrm>
            <a:off x="3759202" y="2875280"/>
            <a:ext cx="16764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转发节点</a:t>
            </a:r>
          </a:p>
        </p:txBody>
      </p:sp>
      <p:sp>
        <p:nvSpPr>
          <p:cNvPr id="8" name="矩形 7">
            <a:extLst>
              <a:ext uri="{FF2B5EF4-FFF2-40B4-BE49-F238E27FC236}">
                <a16:creationId xmlns:a16="http://schemas.microsoft.com/office/drawing/2014/main" id="{3C11C4B6-14CB-49E3-A77D-3DD0E515D788}"/>
              </a:ext>
            </a:extLst>
          </p:cNvPr>
          <p:cNvSpPr/>
          <p:nvPr/>
        </p:nvSpPr>
        <p:spPr>
          <a:xfrm>
            <a:off x="6868160" y="2875280"/>
            <a:ext cx="1676400" cy="76200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汇聚单元</a:t>
            </a:r>
          </a:p>
        </p:txBody>
      </p:sp>
      <p:sp>
        <p:nvSpPr>
          <p:cNvPr id="9" name="矩形 8">
            <a:extLst>
              <a:ext uri="{FF2B5EF4-FFF2-40B4-BE49-F238E27FC236}">
                <a16:creationId xmlns:a16="http://schemas.microsoft.com/office/drawing/2014/main" id="{3160F94F-F667-42A4-9C9C-AB86A6CDEF5E}"/>
              </a:ext>
            </a:extLst>
          </p:cNvPr>
          <p:cNvSpPr/>
          <p:nvPr/>
        </p:nvSpPr>
        <p:spPr>
          <a:xfrm>
            <a:off x="4177030" y="416560"/>
            <a:ext cx="3535680" cy="11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外部数据</a:t>
            </a:r>
            <a:endParaRPr lang="en-US" altLang="zh-CN" sz="2800" dirty="0"/>
          </a:p>
          <a:p>
            <a:pPr algn="ctr"/>
            <a:r>
              <a:rPr lang="zh-CN" altLang="en-US" sz="2800" dirty="0"/>
              <a:t>（社交网络、气候</a:t>
            </a:r>
            <a:r>
              <a:rPr lang="en-US" altLang="zh-CN" sz="2800" dirty="0"/>
              <a:t>…</a:t>
            </a:r>
            <a:r>
              <a:rPr lang="zh-CN" altLang="en-US" sz="2800" dirty="0"/>
              <a:t>）</a:t>
            </a:r>
          </a:p>
        </p:txBody>
      </p:sp>
      <p:cxnSp>
        <p:nvCxnSpPr>
          <p:cNvPr id="11" name="直接箭头连接符 10">
            <a:extLst>
              <a:ext uri="{FF2B5EF4-FFF2-40B4-BE49-F238E27FC236}">
                <a16:creationId xmlns:a16="http://schemas.microsoft.com/office/drawing/2014/main" id="{9D1E39C6-E173-474E-8483-F9AADBF5AAF2}"/>
              </a:ext>
            </a:extLst>
          </p:cNvPr>
          <p:cNvCxnSpPr>
            <a:stCxn id="6" idx="3"/>
            <a:endCxn id="7" idx="1"/>
          </p:cNvCxnSpPr>
          <p:nvPr/>
        </p:nvCxnSpPr>
        <p:spPr>
          <a:xfrm>
            <a:off x="2794000" y="3256280"/>
            <a:ext cx="965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9B57EAA-1189-44C0-89D2-03A2D139FBF8}"/>
              </a:ext>
            </a:extLst>
          </p:cNvPr>
          <p:cNvCxnSpPr>
            <a:cxnSpLocks/>
            <a:stCxn id="7" idx="3"/>
            <a:endCxn id="8" idx="1"/>
          </p:cNvCxnSpPr>
          <p:nvPr/>
        </p:nvCxnSpPr>
        <p:spPr>
          <a:xfrm>
            <a:off x="5435602" y="3256280"/>
            <a:ext cx="1432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5D2824DB-6823-47B0-A9F5-4FEA1846DFDF}"/>
              </a:ext>
            </a:extLst>
          </p:cNvPr>
          <p:cNvCxnSpPr>
            <a:cxnSpLocks/>
            <a:stCxn id="8" idx="2"/>
            <a:endCxn id="7" idx="2"/>
          </p:cNvCxnSpPr>
          <p:nvPr/>
        </p:nvCxnSpPr>
        <p:spPr>
          <a:xfrm rot="5400000">
            <a:off x="6151881" y="2082801"/>
            <a:ext cx="12700" cy="3108958"/>
          </a:xfrm>
          <a:prstGeom prst="bentConnector3">
            <a:avLst>
              <a:gd name="adj1" fmla="val 30940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2F4BCD6-58A5-49C9-8210-58756669F501}"/>
              </a:ext>
            </a:extLst>
          </p:cNvPr>
          <p:cNvSpPr txBox="1"/>
          <p:nvPr/>
        </p:nvSpPr>
        <p:spPr>
          <a:xfrm>
            <a:off x="4475043" y="2161560"/>
            <a:ext cx="1620957" cy="523220"/>
          </a:xfrm>
          <a:prstGeom prst="rect">
            <a:avLst/>
          </a:prstGeom>
          <a:noFill/>
        </p:spPr>
        <p:txBody>
          <a:bodyPr wrap="none" rtlCol="0">
            <a:spAutoFit/>
          </a:bodyPr>
          <a:lstStyle/>
          <a:p>
            <a:r>
              <a:rPr lang="zh-CN" altLang="en-US" sz="2800" dirty="0">
                <a:solidFill>
                  <a:srgbClr val="FF0000"/>
                </a:solidFill>
                <a:latin typeface="楷体" panose="02010609060101010101" pitchFamily="49" charset="-122"/>
                <a:ea typeface="楷体" panose="02010609060101010101" pitchFamily="49" charset="-122"/>
              </a:rPr>
              <a:t>聚沙成塔</a:t>
            </a:r>
          </a:p>
        </p:txBody>
      </p:sp>
      <p:cxnSp>
        <p:nvCxnSpPr>
          <p:cNvPr id="30" name="直接箭头连接符 29">
            <a:extLst>
              <a:ext uri="{FF2B5EF4-FFF2-40B4-BE49-F238E27FC236}">
                <a16:creationId xmlns:a16="http://schemas.microsoft.com/office/drawing/2014/main" id="{1BF5D8F0-16F4-4DEB-A091-ADE99AAB51C6}"/>
              </a:ext>
            </a:extLst>
          </p:cNvPr>
          <p:cNvCxnSpPr>
            <a:cxnSpLocks/>
            <a:stCxn id="9" idx="2"/>
            <a:endCxn id="8" idx="1"/>
          </p:cNvCxnSpPr>
          <p:nvPr/>
        </p:nvCxnSpPr>
        <p:spPr>
          <a:xfrm>
            <a:off x="5944870" y="1590047"/>
            <a:ext cx="923290" cy="16662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标注: 弯曲线形(带边框和强调线) 36">
            <a:extLst>
              <a:ext uri="{FF2B5EF4-FFF2-40B4-BE49-F238E27FC236}">
                <a16:creationId xmlns:a16="http://schemas.microsoft.com/office/drawing/2014/main" id="{E3FD2D9B-633D-463D-9834-ED9C7E69F81C}"/>
              </a:ext>
            </a:extLst>
          </p:cNvPr>
          <p:cNvSpPr/>
          <p:nvPr/>
        </p:nvSpPr>
        <p:spPr>
          <a:xfrm>
            <a:off x="9467850" y="2397760"/>
            <a:ext cx="1676400" cy="858520"/>
          </a:xfrm>
          <a:prstGeom prst="accentBorderCallout2">
            <a:avLst>
              <a:gd name="adj1" fmla="val 18750"/>
              <a:gd name="adj2" fmla="val -8333"/>
              <a:gd name="adj3" fmla="val 18750"/>
              <a:gd name="adj4" fmla="val -16667"/>
              <a:gd name="adj5" fmla="val 102515"/>
              <a:gd name="adj6" fmla="val -554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数据洞见</a:t>
            </a:r>
            <a:r>
              <a:rPr lang="en-US" altLang="zh-CN" sz="2800" dirty="0"/>
              <a:t>/</a:t>
            </a:r>
            <a:r>
              <a:rPr lang="zh-CN" altLang="en-US" sz="2800" dirty="0"/>
              <a:t>智能</a:t>
            </a:r>
          </a:p>
        </p:txBody>
      </p:sp>
      <p:sp>
        <p:nvSpPr>
          <p:cNvPr id="38" name="文本框 37">
            <a:extLst>
              <a:ext uri="{FF2B5EF4-FFF2-40B4-BE49-F238E27FC236}">
                <a16:creationId xmlns:a16="http://schemas.microsoft.com/office/drawing/2014/main" id="{F69C8CAE-09EE-438A-AF58-33C8FF1B0A10}"/>
              </a:ext>
            </a:extLst>
          </p:cNvPr>
          <p:cNvSpPr txBox="1"/>
          <p:nvPr/>
        </p:nvSpPr>
        <p:spPr>
          <a:xfrm>
            <a:off x="4094862" y="4250838"/>
            <a:ext cx="4314001" cy="954107"/>
          </a:xfrm>
          <a:prstGeom prst="rect">
            <a:avLst/>
          </a:prstGeom>
          <a:noFill/>
        </p:spPr>
        <p:txBody>
          <a:bodyPr wrap="none" rtlCol="0">
            <a:spAutoFit/>
          </a:bodyPr>
          <a:lstStyle/>
          <a:p>
            <a:pPr algn="ctr"/>
            <a:r>
              <a:rPr lang="zh-CN" altLang="en-US" sz="2800" dirty="0">
                <a:solidFill>
                  <a:srgbClr val="FF0000"/>
                </a:solidFill>
                <a:latin typeface="楷体" panose="02010609060101010101" pitchFamily="49" charset="-122"/>
                <a:ea typeface="楷体" panose="02010609060101010101" pitchFamily="49" charset="-122"/>
              </a:rPr>
              <a:t>反馈控制</a:t>
            </a:r>
            <a:endParaRPr lang="en-US" altLang="zh-CN" sz="2800" dirty="0">
              <a:solidFill>
                <a:srgbClr val="FF0000"/>
              </a:solidFill>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（发布</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订阅、参数配置）</a:t>
            </a:r>
          </a:p>
        </p:txBody>
      </p:sp>
      <p:sp>
        <p:nvSpPr>
          <p:cNvPr id="40" name="文本框 39">
            <a:extLst>
              <a:ext uri="{FF2B5EF4-FFF2-40B4-BE49-F238E27FC236}">
                <a16:creationId xmlns:a16="http://schemas.microsoft.com/office/drawing/2014/main" id="{C5CCC653-686B-452A-9E1A-7715BA031025}"/>
              </a:ext>
            </a:extLst>
          </p:cNvPr>
          <p:cNvSpPr txBox="1"/>
          <p:nvPr/>
        </p:nvSpPr>
        <p:spPr>
          <a:xfrm>
            <a:off x="8881810" y="3598549"/>
            <a:ext cx="1620957" cy="523220"/>
          </a:xfrm>
          <a:prstGeom prst="rect">
            <a:avLst/>
          </a:prstGeom>
          <a:noFill/>
        </p:spPr>
        <p:txBody>
          <a:bodyPr wrap="none" rtlCol="0">
            <a:spAutoFit/>
          </a:bodyPr>
          <a:lstStyle/>
          <a:p>
            <a:r>
              <a:rPr lang="zh-CN" altLang="en-US" sz="2800" dirty="0">
                <a:solidFill>
                  <a:srgbClr val="FF0000"/>
                </a:solidFill>
                <a:latin typeface="楷体" panose="02010609060101010101" pitchFamily="49" charset="-122"/>
                <a:ea typeface="楷体" panose="02010609060101010101" pitchFamily="49" charset="-122"/>
              </a:rPr>
              <a:t>人机接口</a:t>
            </a:r>
          </a:p>
        </p:txBody>
      </p:sp>
    </p:spTree>
    <p:extLst>
      <p:ext uri="{BB962C8B-B14F-4D97-AF65-F5344CB8AC3E}">
        <p14:creationId xmlns:p14="http://schemas.microsoft.com/office/powerpoint/2010/main" val="2794979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过滤网关</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6472625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39875-95BB-4F01-9DA5-FF0889E55BC3}"/>
              </a:ext>
            </a:extLst>
          </p:cNvPr>
          <p:cNvSpPr>
            <a:spLocks noGrp="1"/>
          </p:cNvSpPr>
          <p:nvPr>
            <p:ph type="title"/>
          </p:nvPr>
        </p:nvSpPr>
        <p:spPr/>
        <p:txBody>
          <a:bodyPr/>
          <a:lstStyle/>
          <a:p>
            <a:r>
              <a:rPr lang="zh-CN" altLang="en-US" dirty="0"/>
              <a:t>处理器瓶颈</a:t>
            </a:r>
          </a:p>
        </p:txBody>
      </p:sp>
      <p:sp>
        <p:nvSpPr>
          <p:cNvPr id="3" name="内容占位符 2">
            <a:extLst>
              <a:ext uri="{FF2B5EF4-FFF2-40B4-BE49-F238E27FC236}">
                <a16:creationId xmlns:a16="http://schemas.microsoft.com/office/drawing/2014/main" id="{7028DAB5-F928-41F6-952E-751E661C34AB}"/>
              </a:ext>
            </a:extLst>
          </p:cNvPr>
          <p:cNvSpPr>
            <a:spLocks noGrp="1"/>
          </p:cNvSpPr>
          <p:nvPr>
            <p:ph idx="1"/>
          </p:nvPr>
        </p:nvSpPr>
        <p:spPr/>
        <p:txBody>
          <a:bodyPr>
            <a:normAutofit/>
          </a:bodyPr>
          <a:lstStyle/>
          <a:p>
            <a:r>
              <a:rPr lang="zh-CN" altLang="en-US" sz="3200" dirty="0"/>
              <a:t>海量数据流以及繁忙的网络接口可能使</a:t>
            </a:r>
            <a:r>
              <a:rPr lang="zh-CN" altLang="en-US" sz="3200" dirty="0">
                <a:solidFill>
                  <a:srgbClr val="FF0000"/>
                </a:solidFill>
              </a:rPr>
              <a:t>通用处理器</a:t>
            </a:r>
            <a:r>
              <a:rPr lang="zh-CN" altLang="en-US" sz="3200" dirty="0"/>
              <a:t>陷入困境</a:t>
            </a:r>
            <a:endParaRPr lang="en-US" altLang="zh-CN" sz="3200" dirty="0"/>
          </a:p>
          <a:p>
            <a:r>
              <a:rPr lang="zh-CN" altLang="en-US" sz="3200" dirty="0"/>
              <a:t>需要根据业务需求，</a:t>
            </a:r>
            <a:r>
              <a:rPr lang="zh-CN" altLang="en-US" sz="3200" dirty="0">
                <a:solidFill>
                  <a:srgbClr val="FF0000"/>
                </a:solidFill>
              </a:rPr>
              <a:t>过滤</a:t>
            </a:r>
            <a:r>
              <a:rPr lang="zh-CN" altLang="en-US" sz="3200" dirty="0"/>
              <a:t>有意义的数据，以确保计算资源可以集中于特定的</a:t>
            </a:r>
            <a:r>
              <a:rPr lang="zh-CN" altLang="en-US" sz="3200" dirty="0">
                <a:solidFill>
                  <a:srgbClr val="FF0000"/>
                </a:solidFill>
              </a:rPr>
              <a:t>业务需求</a:t>
            </a:r>
            <a:endParaRPr lang="en-US" altLang="zh-CN" sz="3200" dirty="0">
              <a:solidFill>
                <a:srgbClr val="FF0000"/>
              </a:solidFill>
            </a:endParaRPr>
          </a:p>
          <a:p>
            <a:endParaRPr lang="en-US" altLang="zh-CN" sz="3200" dirty="0"/>
          </a:p>
          <a:p>
            <a:pPr marL="0" indent="0">
              <a:buNone/>
            </a:pPr>
            <a:r>
              <a:rPr lang="en-US" altLang="zh-CN" sz="3200" dirty="0"/>
              <a:t>Q</a:t>
            </a:r>
            <a:r>
              <a:rPr lang="zh-CN" altLang="en-US" sz="3200" dirty="0"/>
              <a:t>：我们是否需要始终使用全部数据？</a:t>
            </a:r>
          </a:p>
        </p:txBody>
      </p:sp>
    </p:spTree>
    <p:extLst>
      <p:ext uri="{BB962C8B-B14F-4D97-AF65-F5344CB8AC3E}">
        <p14:creationId xmlns:p14="http://schemas.microsoft.com/office/powerpoint/2010/main" val="2118745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80E4B3-9157-443E-AD9F-8365E52E8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35" y="1056139"/>
            <a:ext cx="6968759" cy="4320000"/>
          </a:xfrm>
          <a:prstGeom prst="rect">
            <a:avLst/>
          </a:prstGeom>
        </p:spPr>
      </p:pic>
      <p:sp>
        <p:nvSpPr>
          <p:cNvPr id="4" name="文本框 3">
            <a:extLst>
              <a:ext uri="{FF2B5EF4-FFF2-40B4-BE49-F238E27FC236}">
                <a16:creationId xmlns:a16="http://schemas.microsoft.com/office/drawing/2014/main" id="{08762D7B-204B-40E2-8F7A-03A1B3060430}"/>
              </a:ext>
            </a:extLst>
          </p:cNvPr>
          <p:cNvSpPr txBox="1"/>
          <p:nvPr/>
        </p:nvSpPr>
        <p:spPr>
          <a:xfrm>
            <a:off x="7924994" y="1762661"/>
            <a:ext cx="2682046"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多个汇聚单元：取决于业务需求</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3950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06744-CC09-4FF1-A615-CDC33CB24DD9}"/>
              </a:ext>
            </a:extLst>
          </p:cNvPr>
          <p:cNvSpPr>
            <a:spLocks noGrp="1"/>
          </p:cNvSpPr>
          <p:nvPr>
            <p:ph type="title"/>
          </p:nvPr>
        </p:nvSpPr>
        <p:spPr/>
        <p:txBody>
          <a:bodyPr/>
          <a:lstStyle/>
          <a:p>
            <a:r>
              <a:rPr lang="zh-CN" altLang="en-US" dirty="0"/>
              <a:t>过滤网关</a:t>
            </a:r>
          </a:p>
        </p:txBody>
      </p:sp>
      <p:sp>
        <p:nvSpPr>
          <p:cNvPr id="3" name="内容占位符 2">
            <a:extLst>
              <a:ext uri="{FF2B5EF4-FFF2-40B4-BE49-F238E27FC236}">
                <a16:creationId xmlns:a16="http://schemas.microsoft.com/office/drawing/2014/main" id="{4276127D-236D-4DCD-BF25-875D2E63477F}"/>
              </a:ext>
            </a:extLst>
          </p:cNvPr>
          <p:cNvSpPr>
            <a:spLocks noGrp="1"/>
          </p:cNvSpPr>
          <p:nvPr>
            <p:ph idx="1"/>
          </p:nvPr>
        </p:nvSpPr>
        <p:spPr>
          <a:xfrm>
            <a:off x="838200" y="1578543"/>
            <a:ext cx="10515600" cy="4914332"/>
          </a:xfrm>
        </p:spPr>
        <p:txBody>
          <a:bodyPr>
            <a:normAutofit/>
          </a:bodyPr>
          <a:lstStyle/>
          <a:p>
            <a:r>
              <a:rPr lang="zh-CN" altLang="en-US" sz="3200" dirty="0"/>
              <a:t>物联网社区：</a:t>
            </a:r>
            <a:r>
              <a:rPr lang="zh-CN" altLang="en-US" sz="3200" dirty="0">
                <a:solidFill>
                  <a:srgbClr val="FF0000"/>
                </a:solidFill>
              </a:rPr>
              <a:t>感兴趣</a:t>
            </a:r>
            <a:r>
              <a:rPr lang="zh-CN" altLang="en-US" sz="3200" dirty="0"/>
              <a:t>的数据源的集合，通过汇聚单元进行筛选和收集，利用程序设计来控制“</a:t>
            </a:r>
            <a:r>
              <a:rPr lang="zh-CN" altLang="en-US" sz="3200" dirty="0">
                <a:solidFill>
                  <a:srgbClr val="FF0000"/>
                </a:solidFill>
              </a:rPr>
              <a:t>订阅</a:t>
            </a:r>
            <a:r>
              <a:rPr lang="zh-CN" altLang="en-US" sz="3200" dirty="0"/>
              <a:t>”</a:t>
            </a:r>
            <a:endParaRPr lang="en-US" altLang="zh-CN" sz="3200" dirty="0"/>
          </a:p>
          <a:p>
            <a:r>
              <a:rPr lang="zh-CN" altLang="en-US" sz="3200" dirty="0"/>
              <a:t>社区的形成：可能按照传感器类别、地理位置，或者更复杂也是更有价值的社区规则来定义。数据亲缘关系反映了独立、但也以某种方式相互联系的各种变量</a:t>
            </a:r>
            <a:endParaRPr lang="en-US" altLang="zh-CN" sz="3200" dirty="0"/>
          </a:p>
          <a:p>
            <a:r>
              <a:rPr lang="zh-CN" altLang="en-US" sz="3200" dirty="0"/>
              <a:t>过滤网关</a:t>
            </a:r>
            <a:endParaRPr lang="en-US" altLang="zh-CN" sz="3200" dirty="0"/>
          </a:p>
          <a:p>
            <a:pPr marL="971550" lvl="1" indent="-514350">
              <a:buFont typeface="+mj-ea"/>
              <a:buAutoNum type="circleNumDbPlain"/>
            </a:pPr>
            <a:r>
              <a:rPr lang="zh-CN" altLang="en-US" sz="3200" dirty="0">
                <a:solidFill>
                  <a:srgbClr val="FF0000"/>
                </a:solidFill>
              </a:rPr>
              <a:t>过滤</a:t>
            </a:r>
            <a:r>
              <a:rPr lang="zh-CN" altLang="en-US" sz="3200" dirty="0"/>
              <a:t>出感兴趣、有意义的数据，减轻运行汇聚单元软件的通用</a:t>
            </a:r>
            <a:r>
              <a:rPr lang="zh-CN" altLang="en-US" sz="3200" dirty="0">
                <a:solidFill>
                  <a:srgbClr val="FF0000"/>
                </a:solidFill>
              </a:rPr>
              <a:t>处理器负载</a:t>
            </a:r>
            <a:r>
              <a:rPr lang="zh-CN" altLang="en-US" sz="3200" dirty="0"/>
              <a:t>压力</a:t>
            </a:r>
            <a:endParaRPr lang="en-US" altLang="zh-CN" sz="3200" dirty="0"/>
          </a:p>
          <a:p>
            <a:pPr marL="971550" lvl="1" indent="-514350">
              <a:buFont typeface="+mj-ea"/>
              <a:buAutoNum type="circleNumDbPlain"/>
            </a:pPr>
            <a:r>
              <a:rPr lang="zh-CN" altLang="en-US" sz="3200" dirty="0"/>
              <a:t>提供</a:t>
            </a:r>
            <a:r>
              <a:rPr lang="zh-CN" altLang="en-US" sz="3200" dirty="0">
                <a:solidFill>
                  <a:srgbClr val="FF0000"/>
                </a:solidFill>
              </a:rPr>
              <a:t>网络安全</a:t>
            </a:r>
            <a:r>
              <a:rPr lang="zh-CN" altLang="en-US" sz="3200" dirty="0"/>
              <a:t>和防火墙功能</a:t>
            </a:r>
            <a:endParaRPr lang="en-US" altLang="zh-CN" sz="3200" dirty="0"/>
          </a:p>
          <a:p>
            <a:pPr marL="971550" lvl="1" indent="-514350">
              <a:buFont typeface="+mj-ea"/>
              <a:buAutoNum type="circleNumDbPlain"/>
            </a:pPr>
            <a:endParaRPr lang="en-US" altLang="zh-CN" sz="2800" dirty="0"/>
          </a:p>
          <a:p>
            <a:pPr marL="971550" lvl="1" indent="-514350">
              <a:buFont typeface="+mj-ea"/>
              <a:buAutoNum type="circleNumDbPlain"/>
            </a:pPr>
            <a:endParaRPr lang="en-US" altLang="zh-CN" sz="2800" dirty="0"/>
          </a:p>
          <a:p>
            <a:endParaRPr lang="zh-CN" altLang="en-US" sz="3200" dirty="0"/>
          </a:p>
        </p:txBody>
      </p:sp>
    </p:spTree>
    <p:extLst>
      <p:ext uri="{BB962C8B-B14F-4D97-AF65-F5344CB8AC3E}">
        <p14:creationId xmlns:p14="http://schemas.microsoft.com/office/powerpoint/2010/main" val="376542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EB261B-3E92-4799-8503-8250148D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195" y="703059"/>
            <a:ext cx="6901732" cy="3600000"/>
          </a:xfrm>
          <a:prstGeom prst="rect">
            <a:avLst/>
          </a:prstGeom>
        </p:spPr>
      </p:pic>
      <p:sp>
        <p:nvSpPr>
          <p:cNvPr id="4" name="文本框 3">
            <a:extLst>
              <a:ext uri="{FF2B5EF4-FFF2-40B4-BE49-F238E27FC236}">
                <a16:creationId xmlns:a16="http://schemas.microsoft.com/office/drawing/2014/main" id="{AEE0F037-BE1E-4B5E-ADB1-C13065DCA0A5}"/>
              </a:ext>
            </a:extLst>
          </p:cNvPr>
          <p:cNvSpPr txBox="1"/>
          <p:nvPr/>
        </p:nvSpPr>
        <p:spPr>
          <a:xfrm flipH="1">
            <a:off x="1020276" y="4550010"/>
            <a:ext cx="9625264" cy="1077218"/>
          </a:xfrm>
          <a:prstGeom prst="rect">
            <a:avLst/>
          </a:prstGeom>
          <a:noFill/>
        </p:spPr>
        <p:txBody>
          <a:bodyPr wrap="square" rtlCol="0">
            <a:spAutoFit/>
          </a:bodyPr>
          <a:lstStyle/>
          <a:p>
            <a:r>
              <a:rPr lang="zh-CN" altLang="en-US" sz="3200" dirty="0"/>
              <a:t>过滤网关位于全球互联网和通用处理器之间</a:t>
            </a:r>
            <a:endParaRPr lang="en-US" altLang="zh-CN" sz="3200" dirty="0"/>
          </a:p>
          <a:p>
            <a:r>
              <a:rPr lang="zh-CN" altLang="en-US" sz="3200" dirty="0"/>
              <a:t>类似于</a:t>
            </a:r>
            <a:r>
              <a:rPr lang="zh-CN" altLang="en-US" sz="3200" dirty="0">
                <a:solidFill>
                  <a:srgbClr val="FF0000"/>
                </a:solidFill>
              </a:rPr>
              <a:t>“双臂”路由器</a:t>
            </a:r>
            <a:r>
              <a:rPr lang="zh-CN" altLang="en-US" sz="3200" dirty="0"/>
              <a:t>，如千兆以太网入</a:t>
            </a:r>
            <a:r>
              <a:rPr lang="en-US" altLang="zh-CN" sz="3200" dirty="0"/>
              <a:t>/</a:t>
            </a:r>
            <a:r>
              <a:rPr lang="zh-CN" altLang="en-US" sz="3200" dirty="0"/>
              <a:t>千兆以太网出</a:t>
            </a:r>
            <a:endParaRPr lang="en-US" altLang="zh-CN" sz="3200" dirty="0"/>
          </a:p>
        </p:txBody>
      </p:sp>
    </p:spTree>
    <p:extLst>
      <p:ext uri="{BB962C8B-B14F-4D97-AF65-F5344CB8AC3E}">
        <p14:creationId xmlns:p14="http://schemas.microsoft.com/office/powerpoint/2010/main" val="15324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78E26-5266-43F2-A573-D4FF1629FD17}"/>
              </a:ext>
            </a:extLst>
          </p:cNvPr>
          <p:cNvSpPr>
            <a:spLocks noGrp="1"/>
          </p:cNvSpPr>
          <p:nvPr>
            <p:ph type="title"/>
          </p:nvPr>
        </p:nvSpPr>
        <p:spPr/>
        <p:txBody>
          <a:bodyPr/>
          <a:lstStyle/>
          <a:p>
            <a:r>
              <a:rPr lang="zh-CN" altLang="en-US" dirty="0"/>
              <a:t>技术发展</a:t>
            </a:r>
          </a:p>
        </p:txBody>
      </p:sp>
      <p:sp>
        <p:nvSpPr>
          <p:cNvPr id="3" name="内容占位符 2">
            <a:extLst>
              <a:ext uri="{FF2B5EF4-FFF2-40B4-BE49-F238E27FC236}">
                <a16:creationId xmlns:a16="http://schemas.microsoft.com/office/drawing/2014/main" id="{E1F2136C-43A5-4A62-974E-ED1D5702818C}"/>
              </a:ext>
            </a:extLst>
          </p:cNvPr>
          <p:cNvSpPr>
            <a:spLocks noGrp="1"/>
          </p:cNvSpPr>
          <p:nvPr>
            <p:ph idx="1"/>
          </p:nvPr>
        </p:nvSpPr>
        <p:spPr/>
        <p:txBody>
          <a:bodyPr>
            <a:normAutofit lnSpcReduction="10000"/>
          </a:bodyPr>
          <a:lstStyle/>
          <a:p>
            <a:r>
              <a:rPr lang="zh-CN" altLang="en-US" sz="3200" dirty="0">
                <a:solidFill>
                  <a:srgbClr val="FF0000"/>
                </a:solidFill>
              </a:rPr>
              <a:t>摩尔定律</a:t>
            </a:r>
            <a:r>
              <a:rPr lang="zh-CN" altLang="en-US" sz="3200" dirty="0"/>
              <a:t>：价格不变的情况下，</a:t>
            </a:r>
            <a:r>
              <a:rPr lang="en-US" altLang="zh-CN" sz="3200" dirty="0"/>
              <a:t>IC</a:t>
            </a:r>
            <a:r>
              <a:rPr lang="zh-CN" altLang="en-US" sz="3200" dirty="0"/>
              <a:t>上可容纳的晶体管数目，约每隔</a:t>
            </a:r>
            <a:r>
              <a:rPr lang="en-US" altLang="zh-CN" sz="3200" dirty="0"/>
              <a:t>18</a:t>
            </a:r>
            <a:r>
              <a:rPr lang="zh-CN" altLang="en-US" sz="3200" dirty="0"/>
              <a:t>个月便会增加一倍，性能也将提升一倍。亦即，每一美元所能买到的</a:t>
            </a:r>
            <a:r>
              <a:rPr lang="zh-CN" altLang="en-US" sz="3200" u="sng" dirty="0">
                <a:solidFill>
                  <a:srgbClr val="FF0000"/>
                </a:solidFill>
              </a:rPr>
              <a:t>硬件性能</a:t>
            </a:r>
            <a:r>
              <a:rPr lang="zh-CN" altLang="en-US" sz="3200" dirty="0"/>
              <a:t>，将每隔</a:t>
            </a:r>
            <a:r>
              <a:rPr lang="en-US" altLang="zh-CN" sz="3200" dirty="0"/>
              <a:t>18</a:t>
            </a:r>
            <a:r>
              <a:rPr lang="zh-CN" altLang="en-US" sz="3200" dirty="0"/>
              <a:t>个月翻</a:t>
            </a:r>
            <a:r>
              <a:rPr lang="zh-CN" altLang="en-US" sz="3200" u="sng" dirty="0">
                <a:solidFill>
                  <a:srgbClr val="FF0000"/>
                </a:solidFill>
              </a:rPr>
              <a:t>两倍以上</a:t>
            </a:r>
            <a:endParaRPr lang="en-US" altLang="zh-CN" sz="3200" u="sng" dirty="0">
              <a:solidFill>
                <a:srgbClr val="FF0000"/>
              </a:solidFill>
            </a:endParaRPr>
          </a:p>
          <a:p>
            <a:r>
              <a:rPr lang="en-US" altLang="zh-CN" sz="3200" dirty="0">
                <a:solidFill>
                  <a:srgbClr val="FF0000"/>
                </a:solidFill>
              </a:rPr>
              <a:t>IPv6</a:t>
            </a:r>
            <a:r>
              <a:rPr lang="zh-CN" altLang="en-US" sz="3200" dirty="0"/>
              <a:t>：</a:t>
            </a:r>
            <a:r>
              <a:rPr lang="en-US" altLang="zh-CN" sz="3200" dirty="0"/>
              <a:t>IPv4</a:t>
            </a:r>
            <a:r>
              <a:rPr lang="zh-CN" altLang="en-US" sz="3200" dirty="0"/>
              <a:t>地址长度为</a:t>
            </a:r>
            <a:r>
              <a:rPr lang="en-US" altLang="zh-CN" sz="3200" dirty="0"/>
              <a:t>32</a:t>
            </a:r>
            <a:r>
              <a:rPr lang="zh-CN" altLang="en-US" sz="3200" dirty="0"/>
              <a:t>，理论容量为</a:t>
            </a:r>
            <a:r>
              <a:rPr lang="en-US" altLang="zh-CN" sz="3200" dirty="0"/>
              <a:t>2^32</a:t>
            </a:r>
            <a:r>
              <a:rPr lang="zh-CN" altLang="en-US" sz="3200" dirty="0"/>
              <a:t>（</a:t>
            </a:r>
            <a:r>
              <a:rPr lang="en-US" altLang="zh-CN" sz="3200" u="sng" dirty="0">
                <a:solidFill>
                  <a:srgbClr val="FF0000"/>
                </a:solidFill>
              </a:rPr>
              <a:t>43</a:t>
            </a:r>
            <a:r>
              <a:rPr lang="zh-CN" altLang="en-US" sz="3200" u="sng" dirty="0">
                <a:solidFill>
                  <a:srgbClr val="FF0000"/>
                </a:solidFill>
              </a:rPr>
              <a:t>亿</a:t>
            </a:r>
            <a:r>
              <a:rPr lang="zh-CN" altLang="en-US" sz="3200" dirty="0"/>
              <a:t>，</a:t>
            </a:r>
            <a:r>
              <a:rPr lang="en-US" altLang="zh-CN" sz="3200" dirty="0"/>
              <a:t>4.3e8</a:t>
            </a:r>
            <a:r>
              <a:rPr lang="zh-CN" altLang="en-US" sz="3200" dirty="0"/>
              <a:t>）；</a:t>
            </a:r>
            <a:r>
              <a:rPr lang="en-US" altLang="zh-CN" sz="3200" dirty="0"/>
              <a:t>IPv6</a:t>
            </a:r>
            <a:r>
              <a:rPr lang="zh-CN" altLang="en-US" sz="3200" dirty="0"/>
              <a:t>地址长度为</a:t>
            </a:r>
            <a:r>
              <a:rPr lang="en-US" altLang="zh-CN" sz="3200" dirty="0"/>
              <a:t>128</a:t>
            </a:r>
            <a:r>
              <a:rPr lang="zh-CN" altLang="en-US" sz="3200" dirty="0"/>
              <a:t>，理论容量为</a:t>
            </a:r>
            <a:r>
              <a:rPr lang="en-US" altLang="zh-CN" sz="3200" dirty="0"/>
              <a:t>2^128</a:t>
            </a:r>
            <a:r>
              <a:rPr lang="zh-CN" altLang="en-US" sz="3200" dirty="0"/>
              <a:t>（</a:t>
            </a:r>
            <a:r>
              <a:rPr lang="en-US" altLang="zh-CN" sz="3200" dirty="0"/>
              <a:t>3.4e38</a:t>
            </a:r>
            <a:r>
              <a:rPr lang="zh-CN" altLang="en-US" sz="3200" dirty="0"/>
              <a:t>），可以容纳无限量设备</a:t>
            </a:r>
            <a:endParaRPr lang="en-US" altLang="zh-CN" sz="3200" dirty="0"/>
          </a:p>
          <a:p>
            <a:r>
              <a:rPr lang="zh-CN" altLang="en-US" sz="3200" dirty="0"/>
              <a:t>网络</a:t>
            </a:r>
            <a:r>
              <a:rPr lang="zh-CN" altLang="en-US" sz="3200" dirty="0">
                <a:solidFill>
                  <a:srgbClr val="FF0000"/>
                </a:solidFill>
              </a:rPr>
              <a:t>动态发展</a:t>
            </a:r>
            <a:r>
              <a:rPr lang="zh-CN" altLang="en-US" sz="3200" dirty="0"/>
              <a:t>：业务发展速度，</a:t>
            </a:r>
            <a:r>
              <a:rPr lang="zh-CN" altLang="en-US" sz="3200" u="sng" dirty="0">
                <a:solidFill>
                  <a:srgbClr val="FF0000"/>
                </a:solidFill>
              </a:rPr>
              <a:t>并未超越</a:t>
            </a:r>
            <a:r>
              <a:rPr lang="zh-CN" altLang="en-US" sz="3200" dirty="0"/>
              <a:t>网络设备（如路由器、链路层交换机、计算机等）以及</a:t>
            </a:r>
            <a:r>
              <a:rPr lang="en-US" altLang="zh-CN" sz="3200" dirty="0"/>
              <a:t>IP</a:t>
            </a:r>
            <a:r>
              <a:rPr lang="zh-CN" altLang="en-US" sz="3200" dirty="0"/>
              <a:t>地址容量的更新速度</a:t>
            </a:r>
            <a:endParaRPr lang="en-US" altLang="zh-CN" sz="3200" dirty="0"/>
          </a:p>
        </p:txBody>
      </p:sp>
    </p:spTree>
    <p:extLst>
      <p:ext uri="{BB962C8B-B14F-4D97-AF65-F5344CB8AC3E}">
        <p14:creationId xmlns:p14="http://schemas.microsoft.com/office/powerpoint/2010/main" val="3994554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分析与控制</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890956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76286-5E46-4C0A-9FBB-66DFC5E9BD78}"/>
              </a:ext>
            </a:extLst>
          </p:cNvPr>
          <p:cNvSpPr>
            <a:spLocks noGrp="1"/>
          </p:cNvSpPr>
          <p:nvPr>
            <p:ph type="title"/>
          </p:nvPr>
        </p:nvSpPr>
        <p:spPr/>
        <p:txBody>
          <a:bodyPr/>
          <a:lstStyle/>
          <a:p>
            <a:r>
              <a:rPr lang="zh-CN" altLang="en-US" dirty="0"/>
              <a:t>人类决策 </a:t>
            </a:r>
            <a:r>
              <a:rPr lang="en-US" altLang="zh-CN" dirty="0"/>
              <a:t>vs </a:t>
            </a:r>
            <a:r>
              <a:rPr lang="zh-CN" altLang="en-US" dirty="0"/>
              <a:t>人工智能</a:t>
            </a:r>
          </a:p>
        </p:txBody>
      </p:sp>
      <p:sp>
        <p:nvSpPr>
          <p:cNvPr id="3" name="内容占位符 2">
            <a:extLst>
              <a:ext uri="{FF2B5EF4-FFF2-40B4-BE49-F238E27FC236}">
                <a16:creationId xmlns:a16="http://schemas.microsoft.com/office/drawing/2014/main" id="{43779EAA-0E37-4E5F-A26D-7BF9DE31ED0C}"/>
              </a:ext>
            </a:extLst>
          </p:cNvPr>
          <p:cNvSpPr>
            <a:spLocks noGrp="1"/>
          </p:cNvSpPr>
          <p:nvPr>
            <p:ph idx="1"/>
          </p:nvPr>
        </p:nvSpPr>
        <p:spPr/>
        <p:txBody>
          <a:bodyPr>
            <a:normAutofit/>
          </a:bodyPr>
          <a:lstStyle/>
          <a:p>
            <a:r>
              <a:rPr lang="zh-CN" altLang="en-US" sz="3200" dirty="0"/>
              <a:t>人类决策</a:t>
            </a:r>
            <a:endParaRPr lang="en-US" altLang="zh-CN" sz="3200" dirty="0"/>
          </a:p>
          <a:p>
            <a:pPr marL="971550" lvl="1" indent="-514350">
              <a:buFont typeface="+mj-ea"/>
              <a:buAutoNum type="circleNumDbPlain"/>
            </a:pPr>
            <a:r>
              <a:rPr lang="zh-CN" altLang="en-US" sz="2800" dirty="0"/>
              <a:t>感知（例如五官）</a:t>
            </a:r>
            <a:endParaRPr lang="en-US" altLang="zh-CN" sz="2800" dirty="0"/>
          </a:p>
          <a:p>
            <a:pPr marL="971550" lvl="1" indent="-514350">
              <a:buFont typeface="+mj-ea"/>
              <a:buAutoNum type="circleNumDbPlain"/>
            </a:pPr>
            <a:r>
              <a:rPr lang="zh-CN" altLang="en-US" sz="2800" dirty="0"/>
              <a:t>信息综合</a:t>
            </a:r>
            <a:endParaRPr lang="en-US" altLang="zh-CN" sz="2800" dirty="0"/>
          </a:p>
          <a:p>
            <a:pPr marL="971550" lvl="1" indent="-514350">
              <a:buFont typeface="+mj-ea"/>
              <a:buAutoNum type="circleNumDbPlain"/>
            </a:pPr>
            <a:r>
              <a:rPr lang="zh-CN" altLang="en-US" sz="2800" dirty="0"/>
              <a:t>推理与判断</a:t>
            </a:r>
            <a:endParaRPr lang="en-US" altLang="zh-CN" sz="2800" dirty="0"/>
          </a:p>
          <a:p>
            <a:pPr marL="971550" lvl="1" indent="-514350">
              <a:buFont typeface="+mj-ea"/>
              <a:buAutoNum type="circleNumDbPlain"/>
            </a:pPr>
            <a:r>
              <a:rPr lang="zh-CN" altLang="en-US" sz="2800" dirty="0"/>
              <a:t>行动</a:t>
            </a:r>
            <a:endParaRPr lang="en-US" altLang="zh-CN" sz="2800" dirty="0"/>
          </a:p>
          <a:p>
            <a:r>
              <a:rPr lang="zh-CN" altLang="en-US" sz="3200" dirty="0"/>
              <a:t>人工智能：汇聚单元的角色</a:t>
            </a:r>
            <a:endParaRPr lang="en-US" altLang="zh-CN" sz="3200" dirty="0"/>
          </a:p>
          <a:p>
            <a:pPr lvl="1"/>
            <a:r>
              <a:rPr lang="zh-CN" altLang="en-US" sz="2800" dirty="0"/>
              <a:t>深度学习</a:t>
            </a:r>
            <a:endParaRPr lang="en-US" altLang="zh-CN" sz="2800" dirty="0"/>
          </a:p>
          <a:p>
            <a:pPr lvl="1"/>
            <a:r>
              <a:rPr lang="zh-CN" altLang="en-US" sz="2800" dirty="0"/>
              <a:t>概率图模型：表述、推理、学习、应用</a:t>
            </a:r>
          </a:p>
        </p:txBody>
      </p:sp>
    </p:spTree>
    <p:extLst>
      <p:ext uri="{BB962C8B-B14F-4D97-AF65-F5344CB8AC3E}">
        <p14:creationId xmlns:p14="http://schemas.microsoft.com/office/powerpoint/2010/main" val="4126640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39AE60-CDAE-471B-A708-49C552B05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525" y="654188"/>
            <a:ext cx="8141223" cy="5400000"/>
          </a:xfrm>
          <a:prstGeom prst="rect">
            <a:avLst/>
          </a:prstGeom>
        </p:spPr>
      </p:pic>
    </p:spTree>
    <p:extLst>
      <p:ext uri="{BB962C8B-B14F-4D97-AF65-F5344CB8AC3E}">
        <p14:creationId xmlns:p14="http://schemas.microsoft.com/office/powerpoint/2010/main" val="1173528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350301-DD0C-4CE8-8101-FC07A28FC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27" y="445674"/>
            <a:ext cx="7090909" cy="4680000"/>
          </a:xfrm>
          <a:prstGeom prst="rect">
            <a:avLst/>
          </a:prstGeom>
        </p:spPr>
      </p:pic>
      <p:sp>
        <p:nvSpPr>
          <p:cNvPr id="4" name="文本框 3">
            <a:extLst>
              <a:ext uri="{FF2B5EF4-FFF2-40B4-BE49-F238E27FC236}">
                <a16:creationId xmlns:a16="http://schemas.microsoft.com/office/drawing/2014/main" id="{F2A5BFFA-A2E7-4782-B0EE-211A87754A9C}"/>
              </a:ext>
            </a:extLst>
          </p:cNvPr>
          <p:cNvSpPr txBox="1"/>
          <p:nvPr/>
        </p:nvSpPr>
        <p:spPr>
          <a:xfrm flipH="1">
            <a:off x="1915962" y="5281529"/>
            <a:ext cx="7718926" cy="584775"/>
          </a:xfrm>
          <a:prstGeom prst="rect">
            <a:avLst/>
          </a:prstGeom>
          <a:noFill/>
        </p:spPr>
        <p:txBody>
          <a:bodyPr wrap="square" rtlCol="0">
            <a:spAutoFit/>
          </a:bodyPr>
          <a:lstStyle/>
          <a:p>
            <a:pPr algn="ctr"/>
            <a:r>
              <a:rPr lang="zh-CN" altLang="en-US" sz="3200" dirty="0"/>
              <a:t>发电厂运行状态及设备监控</a:t>
            </a:r>
            <a:endParaRPr lang="en-US" altLang="zh-CN" sz="3200" dirty="0"/>
          </a:p>
        </p:txBody>
      </p:sp>
    </p:spTree>
    <p:extLst>
      <p:ext uri="{BB962C8B-B14F-4D97-AF65-F5344CB8AC3E}">
        <p14:creationId xmlns:p14="http://schemas.microsoft.com/office/powerpoint/2010/main" val="2416455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9E2F2-C504-4769-833E-7A4EAD5A0530}"/>
              </a:ext>
            </a:extLst>
          </p:cNvPr>
          <p:cNvSpPr>
            <a:spLocks noGrp="1"/>
          </p:cNvSpPr>
          <p:nvPr>
            <p:ph type="title"/>
          </p:nvPr>
        </p:nvSpPr>
        <p:spPr/>
        <p:txBody>
          <a:bodyPr/>
          <a:lstStyle/>
          <a:p>
            <a:r>
              <a:rPr lang="zh-CN" altLang="en-US" dirty="0"/>
              <a:t>控制</a:t>
            </a:r>
          </a:p>
        </p:txBody>
      </p:sp>
      <p:sp>
        <p:nvSpPr>
          <p:cNvPr id="3" name="内容占位符 2">
            <a:extLst>
              <a:ext uri="{FF2B5EF4-FFF2-40B4-BE49-F238E27FC236}">
                <a16:creationId xmlns:a16="http://schemas.microsoft.com/office/drawing/2014/main" id="{B1122335-0D16-4F55-8BF5-E198A7BF1E82}"/>
              </a:ext>
            </a:extLst>
          </p:cNvPr>
          <p:cNvSpPr>
            <a:spLocks noGrp="1"/>
          </p:cNvSpPr>
          <p:nvPr>
            <p:ph idx="1"/>
          </p:nvPr>
        </p:nvSpPr>
        <p:spPr>
          <a:xfrm>
            <a:off x="838200" y="1825625"/>
            <a:ext cx="9431956" cy="3834030"/>
          </a:xfrm>
        </p:spPr>
        <p:txBody>
          <a:bodyPr>
            <a:normAutofit/>
          </a:bodyPr>
          <a:lstStyle/>
          <a:p>
            <a:r>
              <a:rPr lang="zh-CN" altLang="en-US" sz="3200" dirty="0"/>
              <a:t>数据汇聚、分析的目的，在于</a:t>
            </a:r>
            <a:r>
              <a:rPr lang="zh-CN" altLang="en-US" sz="3200" dirty="0">
                <a:solidFill>
                  <a:srgbClr val="FF0000"/>
                </a:solidFill>
              </a:rPr>
              <a:t>智能控制</a:t>
            </a:r>
            <a:endParaRPr lang="en-US" altLang="zh-CN" sz="3200" dirty="0">
              <a:solidFill>
                <a:srgbClr val="FF0000"/>
              </a:solidFill>
            </a:endParaRPr>
          </a:p>
          <a:p>
            <a:r>
              <a:rPr lang="zh-CN" altLang="en-US" sz="3200" dirty="0">
                <a:solidFill>
                  <a:srgbClr val="FF0000"/>
                </a:solidFill>
              </a:rPr>
              <a:t>分层控制</a:t>
            </a:r>
            <a:r>
              <a:rPr lang="zh-CN" altLang="en-US" sz="3200" dirty="0"/>
              <a:t>架构：根据业务需求确定如何分层控制</a:t>
            </a:r>
            <a:endParaRPr lang="en-US" altLang="zh-CN" sz="3200" dirty="0"/>
          </a:p>
          <a:p>
            <a:pPr lvl="1"/>
            <a:r>
              <a:rPr lang="zh-CN" altLang="en-US" sz="3200" dirty="0"/>
              <a:t>本地：转发节点</a:t>
            </a:r>
            <a:r>
              <a:rPr lang="en-US" altLang="zh-CN" sz="3200" dirty="0"/>
              <a:t>+</a:t>
            </a:r>
            <a:r>
              <a:rPr lang="zh-CN" altLang="en-US" sz="3200" dirty="0"/>
              <a:t>内置汇聚单元</a:t>
            </a:r>
            <a:endParaRPr lang="en-US" altLang="zh-CN" sz="3200" dirty="0"/>
          </a:p>
          <a:p>
            <a:pPr lvl="1"/>
            <a:r>
              <a:rPr lang="zh-CN" altLang="en-US" sz="3200" dirty="0"/>
              <a:t>远程：汇聚单元</a:t>
            </a:r>
          </a:p>
          <a:p>
            <a:r>
              <a:rPr lang="zh-CN" altLang="en-US" sz="3200" dirty="0"/>
              <a:t>确定汇聚单元</a:t>
            </a:r>
            <a:r>
              <a:rPr lang="zh-CN" altLang="en-US" sz="3200" dirty="0">
                <a:solidFill>
                  <a:srgbClr val="FF0000"/>
                </a:solidFill>
              </a:rPr>
              <a:t>部署方式</a:t>
            </a:r>
            <a:endParaRPr lang="en-US" altLang="zh-CN" sz="3200" dirty="0">
              <a:solidFill>
                <a:srgbClr val="FF0000"/>
              </a:solidFill>
            </a:endParaRPr>
          </a:p>
          <a:p>
            <a:pPr lvl="1"/>
            <a:r>
              <a:rPr lang="zh-CN" altLang="en-US" sz="3200" dirty="0"/>
              <a:t>本地：效率高，延迟低</a:t>
            </a:r>
            <a:endParaRPr lang="en-US" altLang="zh-CN" sz="3200" dirty="0"/>
          </a:p>
          <a:p>
            <a:pPr lvl="1"/>
            <a:r>
              <a:rPr lang="zh-CN" altLang="en-US" sz="3200" dirty="0"/>
              <a:t>远程：视野广阔</a:t>
            </a:r>
            <a:endParaRPr lang="en-US" altLang="zh-CN" sz="3200" dirty="0"/>
          </a:p>
        </p:txBody>
      </p:sp>
    </p:spTree>
    <p:extLst>
      <p:ext uri="{BB962C8B-B14F-4D97-AF65-F5344CB8AC3E}">
        <p14:creationId xmlns:p14="http://schemas.microsoft.com/office/powerpoint/2010/main" val="165484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4E9962-0666-4180-91D0-98EDF882D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756" y="485651"/>
            <a:ext cx="6706488" cy="4140000"/>
          </a:xfrm>
          <a:prstGeom prst="rect">
            <a:avLst/>
          </a:prstGeom>
        </p:spPr>
      </p:pic>
      <p:sp>
        <p:nvSpPr>
          <p:cNvPr id="4" name="文本框 3">
            <a:extLst>
              <a:ext uri="{FF2B5EF4-FFF2-40B4-BE49-F238E27FC236}">
                <a16:creationId xmlns:a16="http://schemas.microsoft.com/office/drawing/2014/main" id="{DAD8E204-9652-4195-BC81-D6A99BBEA4F4}"/>
              </a:ext>
            </a:extLst>
          </p:cNvPr>
          <p:cNvSpPr txBox="1"/>
          <p:nvPr/>
        </p:nvSpPr>
        <p:spPr>
          <a:xfrm flipH="1">
            <a:off x="2137343" y="4886895"/>
            <a:ext cx="7718926" cy="1815882"/>
          </a:xfrm>
          <a:prstGeom prst="rect">
            <a:avLst/>
          </a:prstGeom>
          <a:noFill/>
        </p:spPr>
        <p:txBody>
          <a:bodyPr wrap="square" rtlCol="0">
            <a:spAutoFit/>
          </a:bodyPr>
          <a:lstStyle/>
          <a:p>
            <a:r>
              <a:rPr lang="zh-CN" altLang="en-US" sz="2800" dirty="0"/>
              <a:t>本地控制：日常的控制行动，无须海量数据分析，可在转发节点中</a:t>
            </a:r>
            <a:r>
              <a:rPr lang="zh-CN" altLang="en-US" sz="2800" dirty="0">
                <a:solidFill>
                  <a:srgbClr val="FF0000"/>
                </a:solidFill>
              </a:rPr>
              <a:t>内置汇聚单元</a:t>
            </a:r>
            <a:endParaRPr lang="en-US" altLang="zh-CN" sz="2800" dirty="0">
              <a:solidFill>
                <a:srgbClr val="FF0000"/>
              </a:solidFill>
            </a:endParaRPr>
          </a:p>
          <a:p>
            <a:r>
              <a:rPr lang="zh-CN" altLang="en-US" sz="2800" dirty="0"/>
              <a:t>远程控制：感兴趣的异常事件，以及需要海量数据分析才能获知的洞见</a:t>
            </a:r>
            <a:endParaRPr lang="en-US" altLang="zh-CN" sz="2800" dirty="0">
              <a:solidFill>
                <a:srgbClr val="FF0000"/>
              </a:solidFill>
            </a:endParaRPr>
          </a:p>
        </p:txBody>
      </p:sp>
    </p:spTree>
    <p:extLst>
      <p:ext uri="{BB962C8B-B14F-4D97-AF65-F5344CB8AC3E}">
        <p14:creationId xmlns:p14="http://schemas.microsoft.com/office/powerpoint/2010/main" val="2389506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46F777-6C15-44F5-BB23-02192189D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439" y="1089000"/>
            <a:ext cx="5716614" cy="4680000"/>
          </a:xfrm>
          <a:prstGeom prst="rect">
            <a:avLst/>
          </a:prstGeom>
        </p:spPr>
      </p:pic>
      <p:sp>
        <p:nvSpPr>
          <p:cNvPr id="4" name="文本框 3">
            <a:extLst>
              <a:ext uri="{FF2B5EF4-FFF2-40B4-BE49-F238E27FC236}">
                <a16:creationId xmlns:a16="http://schemas.microsoft.com/office/drawing/2014/main" id="{46A7E3A7-F8CA-44B7-9A99-56FEFB0FB5B9}"/>
              </a:ext>
            </a:extLst>
          </p:cNvPr>
          <p:cNvSpPr txBox="1"/>
          <p:nvPr/>
        </p:nvSpPr>
        <p:spPr>
          <a:xfrm>
            <a:off x="7684167" y="1993667"/>
            <a:ext cx="2383858"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控制环</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2B1F1142-77E7-4022-84A8-4EC31B8E31FD}"/>
              </a:ext>
            </a:extLst>
          </p:cNvPr>
          <p:cNvSpPr txBox="1"/>
          <p:nvPr/>
        </p:nvSpPr>
        <p:spPr>
          <a:xfrm>
            <a:off x="7684167" y="4496236"/>
            <a:ext cx="2383858"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物联网控制环</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84018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AE8F54-CFEB-432C-BF01-76C723ED1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585" y="509255"/>
            <a:ext cx="6508607" cy="4680000"/>
          </a:xfrm>
          <a:prstGeom prst="rect">
            <a:avLst/>
          </a:prstGeom>
        </p:spPr>
      </p:pic>
      <p:sp>
        <p:nvSpPr>
          <p:cNvPr id="4" name="文本框 3">
            <a:extLst>
              <a:ext uri="{FF2B5EF4-FFF2-40B4-BE49-F238E27FC236}">
                <a16:creationId xmlns:a16="http://schemas.microsoft.com/office/drawing/2014/main" id="{BA94FA94-03E6-40F7-834B-9D22385BCB4E}"/>
              </a:ext>
            </a:extLst>
          </p:cNvPr>
          <p:cNvSpPr txBox="1"/>
          <p:nvPr/>
        </p:nvSpPr>
        <p:spPr>
          <a:xfrm>
            <a:off x="3522845" y="5285508"/>
            <a:ext cx="4870383"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公共</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私有数据汇聚</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贝叶斯推理、个性化医疗</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8060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五、架构与应用</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49014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dirty="0">
                <a:solidFill>
                  <a:srgbClr val="FFFFFF"/>
                </a:solidFill>
              </a:rPr>
              <a:t>物联网：特征与挑战</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09136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711040-DC3C-4474-8905-ECB278F0F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691" y="120570"/>
            <a:ext cx="7301577" cy="4680000"/>
          </a:xfrm>
          <a:prstGeom prst="rect">
            <a:avLst/>
          </a:prstGeom>
        </p:spPr>
      </p:pic>
      <p:sp>
        <p:nvSpPr>
          <p:cNvPr id="4" name="内容占位符 2">
            <a:extLst>
              <a:ext uri="{FF2B5EF4-FFF2-40B4-BE49-F238E27FC236}">
                <a16:creationId xmlns:a16="http://schemas.microsoft.com/office/drawing/2014/main" id="{A7D599AB-FF5A-4230-9018-62FB0C790D21}"/>
              </a:ext>
            </a:extLst>
          </p:cNvPr>
          <p:cNvSpPr txBox="1">
            <a:spLocks/>
          </p:cNvSpPr>
          <p:nvPr/>
        </p:nvSpPr>
        <p:spPr>
          <a:xfrm>
            <a:off x="914400" y="5172790"/>
            <a:ext cx="9895840" cy="1461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传感器</a:t>
            </a:r>
            <a:r>
              <a:rPr lang="zh-CN" altLang="en-US" dirty="0"/>
              <a:t>：温度传感器、湿度传感器、光照度传感器、风速传感器、</a:t>
            </a:r>
            <a:r>
              <a:rPr lang="en-US" altLang="zh-CN" dirty="0"/>
              <a:t>CO2</a:t>
            </a:r>
            <a:r>
              <a:rPr lang="zh-CN" altLang="en-US" dirty="0"/>
              <a:t>传感器、营养元素传感器</a:t>
            </a:r>
            <a:endParaRPr lang="en-US" altLang="zh-CN" dirty="0"/>
          </a:p>
          <a:p>
            <a:r>
              <a:rPr lang="zh-CN" altLang="en-US" dirty="0">
                <a:solidFill>
                  <a:srgbClr val="FF0000"/>
                </a:solidFill>
              </a:rPr>
              <a:t>控制设备</a:t>
            </a:r>
            <a:r>
              <a:rPr lang="zh-CN" altLang="en-US" dirty="0"/>
              <a:t>：灌溉阀（</a:t>
            </a:r>
            <a:r>
              <a:rPr lang="zh-CN" altLang="en-US" dirty="0">
                <a:solidFill>
                  <a:srgbClr val="FF0000"/>
                </a:solidFill>
              </a:rPr>
              <a:t>智能</a:t>
            </a:r>
            <a:r>
              <a:rPr lang="zh-CN" altLang="en-US" dirty="0"/>
              <a:t>）</a:t>
            </a:r>
          </a:p>
        </p:txBody>
      </p:sp>
    </p:spTree>
    <p:extLst>
      <p:ext uri="{BB962C8B-B14F-4D97-AF65-F5344CB8AC3E}">
        <p14:creationId xmlns:p14="http://schemas.microsoft.com/office/powerpoint/2010/main" val="358817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智慧医疗-物联网物联网解决方案服务商-深圳航大物联网技术研究院">
            <a:extLst>
              <a:ext uri="{FF2B5EF4-FFF2-40B4-BE49-F238E27FC236}">
                <a16:creationId xmlns:a16="http://schemas.microsoft.com/office/drawing/2014/main" id="{62070880-326A-433D-8706-5F83FD70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720" y="247967"/>
            <a:ext cx="6642162"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BD8ADFB6-30E0-4BF0-801F-E974AF704A54}"/>
              </a:ext>
            </a:extLst>
          </p:cNvPr>
          <p:cNvSpPr txBox="1">
            <a:spLocks/>
          </p:cNvSpPr>
          <p:nvPr/>
        </p:nvSpPr>
        <p:spPr>
          <a:xfrm>
            <a:off x="640080" y="4958802"/>
            <a:ext cx="11165840" cy="17671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传感器</a:t>
            </a:r>
            <a:r>
              <a:rPr lang="zh-CN" altLang="en-US" dirty="0"/>
              <a:t>：压力传感器（卧室床垫下、卫生间马桶下）、水雾传感器（卫浴间）、红外传感器、智能手环（睡眠、运动、心率、定位、报警）、家用电器（智能家居系列，冰箱、烤箱</a:t>
            </a:r>
            <a:r>
              <a:rPr lang="en-US" altLang="zh-CN" dirty="0"/>
              <a:t>…</a:t>
            </a:r>
            <a:r>
              <a:rPr lang="zh-CN" altLang="en-US" dirty="0"/>
              <a:t>）</a:t>
            </a:r>
            <a:endParaRPr lang="en-US" altLang="zh-CN" dirty="0"/>
          </a:p>
          <a:p>
            <a:r>
              <a:rPr lang="zh-CN" altLang="en-US" dirty="0">
                <a:solidFill>
                  <a:srgbClr val="FF0000"/>
                </a:solidFill>
              </a:rPr>
              <a:t>医用设备</a:t>
            </a:r>
            <a:r>
              <a:rPr lang="zh-CN" altLang="en-US" dirty="0"/>
              <a:t>：血压、血氧、血糖仪</a:t>
            </a:r>
          </a:p>
        </p:txBody>
      </p:sp>
    </p:spTree>
    <p:extLst>
      <p:ext uri="{BB962C8B-B14F-4D97-AF65-F5344CB8AC3E}">
        <p14:creationId xmlns:p14="http://schemas.microsoft.com/office/powerpoint/2010/main" val="143648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089B2C-8C17-42DC-A9E0-54CE9A673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34" y="392219"/>
            <a:ext cx="6591551" cy="4680000"/>
          </a:xfrm>
          <a:prstGeom prst="rect">
            <a:avLst/>
          </a:prstGeom>
        </p:spPr>
      </p:pic>
      <p:sp>
        <p:nvSpPr>
          <p:cNvPr id="5" name="内容占位符 2">
            <a:extLst>
              <a:ext uri="{FF2B5EF4-FFF2-40B4-BE49-F238E27FC236}">
                <a16:creationId xmlns:a16="http://schemas.microsoft.com/office/drawing/2014/main" id="{61EB7D01-4BBB-41D8-9CA0-D2255EF3CBBB}"/>
              </a:ext>
            </a:extLst>
          </p:cNvPr>
          <p:cNvSpPr txBox="1">
            <a:spLocks/>
          </p:cNvSpPr>
          <p:nvPr/>
        </p:nvSpPr>
        <p:spPr>
          <a:xfrm>
            <a:off x="640080" y="4958802"/>
            <a:ext cx="11165840" cy="1726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互联网终端设备</a:t>
            </a:r>
            <a:r>
              <a:rPr lang="zh-CN" altLang="en-US" dirty="0"/>
              <a:t>：服务器、</a:t>
            </a:r>
            <a:r>
              <a:rPr lang="en-US" altLang="zh-CN" dirty="0"/>
              <a:t>PC</a:t>
            </a:r>
            <a:r>
              <a:rPr lang="zh-CN" altLang="en-US" dirty="0"/>
              <a:t>、笔记本、平板、智能手机等</a:t>
            </a:r>
            <a:endParaRPr lang="en-US" altLang="zh-CN" dirty="0"/>
          </a:p>
          <a:p>
            <a:r>
              <a:rPr lang="zh-CN" altLang="en-US" dirty="0">
                <a:solidFill>
                  <a:srgbClr val="FF0000"/>
                </a:solidFill>
              </a:rPr>
              <a:t>物联网终端设备</a:t>
            </a:r>
            <a:r>
              <a:rPr lang="zh-CN" altLang="en-US" dirty="0"/>
              <a:t>：家居设施、农业种植设施、公共设施（路灯、桥梁</a:t>
            </a:r>
            <a:r>
              <a:rPr lang="en-US" altLang="zh-CN" dirty="0"/>
              <a:t>…</a:t>
            </a:r>
            <a:r>
              <a:rPr lang="zh-CN" altLang="en-US" dirty="0"/>
              <a:t>）等，几乎一切物体，以及</a:t>
            </a:r>
            <a:r>
              <a:rPr lang="en-US" altLang="zh-CN" dirty="0"/>
              <a:t>internet of </a:t>
            </a:r>
            <a:r>
              <a:rPr lang="en-US" altLang="zh-CN" dirty="0">
                <a:solidFill>
                  <a:srgbClr val="FF0000"/>
                </a:solidFill>
              </a:rPr>
              <a:t>things</a:t>
            </a:r>
            <a:r>
              <a:rPr lang="zh-CN" altLang="en-US" dirty="0"/>
              <a:t>的含义。规模巨大，且有可能无限扩张</a:t>
            </a:r>
          </a:p>
        </p:txBody>
      </p:sp>
    </p:spTree>
    <p:extLst>
      <p:ext uri="{BB962C8B-B14F-4D97-AF65-F5344CB8AC3E}">
        <p14:creationId xmlns:p14="http://schemas.microsoft.com/office/powerpoint/2010/main" val="134549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80B9FB-42E7-4300-80ED-1381026B5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673" y="694900"/>
            <a:ext cx="9674654" cy="3276000"/>
          </a:xfrm>
          <a:prstGeom prst="rect">
            <a:avLst/>
          </a:prstGeom>
        </p:spPr>
      </p:pic>
      <p:sp>
        <p:nvSpPr>
          <p:cNvPr id="3" name="内容占位符 2">
            <a:extLst>
              <a:ext uri="{FF2B5EF4-FFF2-40B4-BE49-F238E27FC236}">
                <a16:creationId xmlns:a16="http://schemas.microsoft.com/office/drawing/2014/main" id="{0A8063AF-E1D5-4616-BE25-E631226B188B}"/>
              </a:ext>
            </a:extLst>
          </p:cNvPr>
          <p:cNvSpPr txBox="1">
            <a:spLocks/>
          </p:cNvSpPr>
          <p:nvPr/>
        </p:nvSpPr>
        <p:spPr>
          <a:xfrm>
            <a:off x="741680" y="4917440"/>
            <a:ext cx="11165840" cy="1245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传感设备</a:t>
            </a:r>
            <a:r>
              <a:rPr lang="zh-CN" altLang="en-US" dirty="0"/>
              <a:t>：品类繁多，且在不断更新。大多数设备，成本从</a:t>
            </a:r>
            <a:r>
              <a:rPr lang="en-US" altLang="zh-CN" dirty="0"/>
              <a:t>1</a:t>
            </a:r>
            <a:r>
              <a:rPr lang="zh-CN" altLang="en-US" dirty="0"/>
              <a:t>美元 </a:t>
            </a:r>
            <a:r>
              <a:rPr lang="en-US" altLang="zh-CN" dirty="0"/>
              <a:t>~ 100</a:t>
            </a:r>
            <a:r>
              <a:rPr lang="zh-CN" altLang="en-US" dirty="0"/>
              <a:t>美元</a:t>
            </a:r>
          </a:p>
        </p:txBody>
      </p:sp>
    </p:spTree>
    <p:extLst>
      <p:ext uri="{BB962C8B-B14F-4D97-AF65-F5344CB8AC3E}">
        <p14:creationId xmlns:p14="http://schemas.microsoft.com/office/powerpoint/2010/main" val="2720093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454A7-6C6F-44B9-B695-3CA57D501D69}"/>
              </a:ext>
            </a:extLst>
          </p:cNvPr>
          <p:cNvSpPr>
            <a:spLocks noGrp="1"/>
          </p:cNvSpPr>
          <p:nvPr>
            <p:ph type="title"/>
          </p:nvPr>
        </p:nvSpPr>
        <p:spPr/>
        <p:txBody>
          <a:bodyPr/>
          <a:lstStyle/>
          <a:p>
            <a:r>
              <a:rPr lang="zh-CN" altLang="en-US" dirty="0"/>
              <a:t>物联网终端设备</a:t>
            </a:r>
          </a:p>
        </p:txBody>
      </p:sp>
      <p:sp>
        <p:nvSpPr>
          <p:cNvPr id="3" name="内容占位符 2">
            <a:extLst>
              <a:ext uri="{FF2B5EF4-FFF2-40B4-BE49-F238E27FC236}">
                <a16:creationId xmlns:a16="http://schemas.microsoft.com/office/drawing/2014/main" id="{DF4A9347-9F43-42AE-BA99-830DECAA9CE1}"/>
              </a:ext>
            </a:extLst>
          </p:cNvPr>
          <p:cNvSpPr>
            <a:spLocks noGrp="1"/>
          </p:cNvSpPr>
          <p:nvPr>
            <p:ph idx="1"/>
          </p:nvPr>
        </p:nvSpPr>
        <p:spPr/>
        <p:txBody>
          <a:bodyPr>
            <a:normAutofit/>
          </a:bodyPr>
          <a:lstStyle/>
          <a:p>
            <a:r>
              <a:rPr lang="zh-CN" altLang="en-US" sz="3200" dirty="0">
                <a:solidFill>
                  <a:srgbClr val="FF0000"/>
                </a:solidFill>
              </a:rPr>
              <a:t>海量设备</a:t>
            </a:r>
            <a:r>
              <a:rPr lang="zh-CN" altLang="en-US" sz="3200" dirty="0"/>
              <a:t>：在各类传感器的支持下，任何物体都可能作为终端设备</a:t>
            </a:r>
            <a:endParaRPr lang="en-US" altLang="zh-CN" sz="3200" dirty="0"/>
          </a:p>
          <a:p>
            <a:r>
              <a:rPr lang="zh-CN" altLang="en-US" sz="3200" dirty="0">
                <a:solidFill>
                  <a:srgbClr val="FF0000"/>
                </a:solidFill>
              </a:rPr>
              <a:t>非标准化</a:t>
            </a:r>
            <a:r>
              <a:rPr lang="zh-CN" altLang="en-US" sz="3200" dirty="0"/>
              <a:t>：亟待连接的设备，有庞杂的分布和种类</a:t>
            </a:r>
            <a:endParaRPr lang="en-US" altLang="zh-CN" sz="3200" dirty="0"/>
          </a:p>
          <a:p>
            <a:r>
              <a:rPr lang="zh-CN" altLang="en-US" sz="3200" dirty="0">
                <a:solidFill>
                  <a:srgbClr val="FF0000"/>
                </a:solidFill>
              </a:rPr>
              <a:t>成本和使用</a:t>
            </a:r>
            <a:r>
              <a:rPr lang="zh-CN" altLang="en-US" sz="3200" dirty="0"/>
              <a:t>：很多终端设备的集成电路内封装电池，使用完毕即更换，设备成本在</a:t>
            </a:r>
            <a:r>
              <a:rPr lang="en-US" altLang="zh-CN" sz="3200" dirty="0"/>
              <a:t>1~10</a:t>
            </a:r>
            <a:r>
              <a:rPr lang="zh-CN" altLang="en-US" sz="3200" dirty="0"/>
              <a:t>美元以内</a:t>
            </a:r>
            <a:endParaRPr lang="en-US" altLang="zh-CN" sz="3200" dirty="0"/>
          </a:p>
          <a:p>
            <a:r>
              <a:rPr lang="zh-CN" altLang="en-US" sz="3200" dirty="0">
                <a:solidFill>
                  <a:srgbClr val="FF0000"/>
                </a:solidFill>
              </a:rPr>
              <a:t>业务特征</a:t>
            </a:r>
            <a:r>
              <a:rPr lang="zh-CN" altLang="en-US" sz="3200" dirty="0"/>
              <a:t>：海量设备接入，经由数据融合（参阅智慧农业例子）、数据洞见及智能控制，有望产生巨大价值</a:t>
            </a:r>
          </a:p>
        </p:txBody>
      </p:sp>
    </p:spTree>
    <p:extLst>
      <p:ext uri="{BB962C8B-B14F-4D97-AF65-F5344CB8AC3E}">
        <p14:creationId xmlns:p14="http://schemas.microsoft.com/office/powerpoint/2010/main" val="112400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ECA80-A9B4-4304-90E6-BB5228403BEA}"/>
              </a:ext>
            </a:extLst>
          </p:cNvPr>
          <p:cNvSpPr>
            <a:spLocks noGrp="1"/>
          </p:cNvSpPr>
          <p:nvPr>
            <p:ph type="title"/>
          </p:nvPr>
        </p:nvSpPr>
        <p:spPr/>
        <p:txBody>
          <a:bodyPr/>
          <a:lstStyle/>
          <a:p>
            <a:r>
              <a:rPr lang="zh-CN" altLang="en-US" dirty="0"/>
              <a:t>海量设备的挑战</a:t>
            </a:r>
          </a:p>
        </p:txBody>
      </p:sp>
      <p:sp>
        <p:nvSpPr>
          <p:cNvPr id="3" name="内容占位符 2">
            <a:extLst>
              <a:ext uri="{FF2B5EF4-FFF2-40B4-BE49-F238E27FC236}">
                <a16:creationId xmlns:a16="http://schemas.microsoft.com/office/drawing/2014/main" id="{CFC44B72-2B15-4102-B9C3-DCAA394DEBFD}"/>
              </a:ext>
            </a:extLst>
          </p:cNvPr>
          <p:cNvSpPr>
            <a:spLocks noGrp="1"/>
          </p:cNvSpPr>
          <p:nvPr>
            <p:ph idx="1"/>
          </p:nvPr>
        </p:nvSpPr>
        <p:spPr/>
        <p:txBody>
          <a:bodyPr>
            <a:normAutofit/>
          </a:bodyPr>
          <a:lstStyle/>
          <a:p>
            <a:r>
              <a:rPr lang="en-US" altLang="zh-CN" sz="3200" dirty="0">
                <a:solidFill>
                  <a:srgbClr val="FF0000"/>
                </a:solidFill>
              </a:rPr>
              <a:t>IPv6</a:t>
            </a:r>
            <a:r>
              <a:rPr lang="zh-CN" altLang="en-US" sz="3200" dirty="0">
                <a:solidFill>
                  <a:srgbClr val="FF0000"/>
                </a:solidFill>
              </a:rPr>
              <a:t>方案</a:t>
            </a:r>
            <a:r>
              <a:rPr lang="zh-CN" altLang="en-US" sz="3200" dirty="0"/>
              <a:t>：可以提供足够多的</a:t>
            </a:r>
            <a:r>
              <a:rPr lang="en-US" altLang="zh-CN" sz="3200" dirty="0"/>
              <a:t>IP</a:t>
            </a:r>
            <a:r>
              <a:rPr lang="zh-CN" altLang="en-US" sz="3200" dirty="0"/>
              <a:t>地址，但随着设备数量剧增，寻址时间也会剧增，从而不可能完成寻址</a:t>
            </a:r>
            <a:endParaRPr lang="en-US" altLang="zh-CN" sz="3200" dirty="0"/>
          </a:p>
          <a:p>
            <a:r>
              <a:rPr lang="en-US" altLang="zh-CN" sz="3200" dirty="0">
                <a:solidFill>
                  <a:srgbClr val="FF0000"/>
                </a:solidFill>
              </a:rPr>
              <a:t>MAC</a:t>
            </a:r>
            <a:r>
              <a:rPr lang="zh-CN" altLang="en-US" sz="3200" dirty="0">
                <a:solidFill>
                  <a:srgbClr val="FF0000"/>
                </a:solidFill>
              </a:rPr>
              <a:t>地址</a:t>
            </a:r>
            <a:r>
              <a:rPr lang="zh-CN" altLang="en-US" sz="3200" dirty="0"/>
              <a:t>：种类繁多的设备，不可能都具备</a:t>
            </a:r>
            <a:r>
              <a:rPr lang="en-US" altLang="zh-CN" sz="3200" dirty="0"/>
              <a:t>MAC</a:t>
            </a:r>
            <a:r>
              <a:rPr lang="zh-CN" altLang="en-US" sz="3200" dirty="0"/>
              <a:t>地址</a:t>
            </a:r>
            <a:endParaRPr lang="en-US" altLang="zh-CN" sz="3200" dirty="0"/>
          </a:p>
          <a:p>
            <a:r>
              <a:rPr lang="zh-CN" altLang="en-US" sz="3200" dirty="0">
                <a:solidFill>
                  <a:srgbClr val="FF0000"/>
                </a:solidFill>
              </a:rPr>
              <a:t>网络管理</a:t>
            </a:r>
            <a:r>
              <a:rPr lang="zh-CN" altLang="en-US" sz="3200" dirty="0"/>
              <a:t>问题：这些终端设备随时可能增加，或者消失</a:t>
            </a:r>
            <a:endParaRPr lang="en-US" altLang="zh-CN" sz="3200" dirty="0"/>
          </a:p>
          <a:p>
            <a:endParaRPr lang="en-US" altLang="zh-CN" sz="3200" dirty="0"/>
          </a:p>
          <a:p>
            <a:endParaRPr lang="en-US" altLang="zh-CN" sz="3200" dirty="0"/>
          </a:p>
          <a:p>
            <a:r>
              <a:rPr lang="zh-CN" altLang="en-US" sz="3200" dirty="0"/>
              <a:t>方案：</a:t>
            </a:r>
            <a:r>
              <a:rPr lang="en-US" altLang="zh-CN" sz="3200" dirty="0"/>
              <a:t>IP</a:t>
            </a:r>
            <a:r>
              <a:rPr lang="zh-CN" altLang="en-US" sz="3200" dirty="0"/>
              <a:t>设备（互联网，部分物联网终端设备）</a:t>
            </a:r>
            <a:r>
              <a:rPr lang="en-US" altLang="zh-CN" sz="3200" dirty="0"/>
              <a:t>+</a:t>
            </a:r>
            <a:r>
              <a:rPr lang="zh-CN" altLang="en-US" sz="3200" dirty="0">
                <a:solidFill>
                  <a:srgbClr val="FF0000"/>
                </a:solidFill>
              </a:rPr>
              <a:t>非</a:t>
            </a:r>
            <a:r>
              <a:rPr lang="en-US" altLang="zh-CN" sz="3200" dirty="0">
                <a:solidFill>
                  <a:srgbClr val="FF0000"/>
                </a:solidFill>
              </a:rPr>
              <a:t>IP</a:t>
            </a:r>
            <a:r>
              <a:rPr lang="zh-CN" altLang="en-US" sz="3200" dirty="0">
                <a:solidFill>
                  <a:srgbClr val="FF0000"/>
                </a:solidFill>
              </a:rPr>
              <a:t>设备</a:t>
            </a:r>
            <a:r>
              <a:rPr lang="zh-CN" altLang="en-US" sz="3200" dirty="0"/>
              <a:t>（绝大部分物联网终端设备）</a:t>
            </a:r>
          </a:p>
        </p:txBody>
      </p:sp>
    </p:spTree>
    <p:extLst>
      <p:ext uri="{BB962C8B-B14F-4D97-AF65-F5344CB8AC3E}">
        <p14:creationId xmlns:p14="http://schemas.microsoft.com/office/powerpoint/2010/main" val="1926787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3205B-FB32-4793-B2E3-59FCBCD1D9F3}"/>
              </a:ext>
            </a:extLst>
          </p:cNvPr>
          <p:cNvSpPr>
            <a:spLocks noGrp="1"/>
          </p:cNvSpPr>
          <p:nvPr>
            <p:ph type="title"/>
          </p:nvPr>
        </p:nvSpPr>
        <p:spPr/>
        <p:txBody>
          <a:bodyPr/>
          <a:lstStyle/>
          <a:p>
            <a:r>
              <a:rPr lang="zh-CN" altLang="en-US" dirty="0"/>
              <a:t>通信需求</a:t>
            </a:r>
          </a:p>
        </p:txBody>
      </p:sp>
      <p:sp>
        <p:nvSpPr>
          <p:cNvPr id="3" name="内容占位符 2">
            <a:extLst>
              <a:ext uri="{FF2B5EF4-FFF2-40B4-BE49-F238E27FC236}">
                <a16:creationId xmlns:a16="http://schemas.microsoft.com/office/drawing/2014/main" id="{6573123A-031B-4AA0-B23E-225A8A82193C}"/>
              </a:ext>
            </a:extLst>
          </p:cNvPr>
          <p:cNvSpPr>
            <a:spLocks noGrp="1"/>
          </p:cNvSpPr>
          <p:nvPr>
            <p:ph idx="1"/>
          </p:nvPr>
        </p:nvSpPr>
        <p:spPr>
          <a:xfrm>
            <a:off x="838200" y="1612265"/>
            <a:ext cx="10515600" cy="3996055"/>
          </a:xfrm>
        </p:spPr>
        <p:txBody>
          <a:bodyPr>
            <a:normAutofit/>
          </a:bodyPr>
          <a:lstStyle/>
          <a:p>
            <a:r>
              <a:rPr lang="zh-CN" altLang="en-US" sz="3200" dirty="0"/>
              <a:t>边缘网络的物联网终端设备，大多以</a:t>
            </a:r>
            <a:r>
              <a:rPr lang="zh-CN" altLang="en-US" sz="3200" dirty="0">
                <a:solidFill>
                  <a:srgbClr val="FF0000"/>
                </a:solidFill>
              </a:rPr>
              <a:t>低速、有损和间歇性连接</a:t>
            </a:r>
            <a:r>
              <a:rPr lang="zh-CN" altLang="en-US" sz="3200" dirty="0"/>
              <a:t>为主</a:t>
            </a:r>
            <a:endParaRPr lang="en-US" altLang="zh-CN" sz="3200" dirty="0"/>
          </a:p>
          <a:p>
            <a:r>
              <a:rPr lang="zh-CN" altLang="en-US" sz="3200" dirty="0"/>
              <a:t>无关紧要的数据丢失不产生严重后果，经由数据汇聚和整理，才能产生价值</a:t>
            </a:r>
            <a:endParaRPr lang="en-US" altLang="zh-CN" sz="3200" dirty="0"/>
          </a:p>
          <a:p>
            <a:r>
              <a:rPr lang="zh-CN" altLang="en-US" sz="3200" dirty="0">
                <a:solidFill>
                  <a:srgbClr val="FF0000"/>
                </a:solidFill>
              </a:rPr>
              <a:t>数据开销小</a:t>
            </a:r>
            <a:r>
              <a:rPr lang="zh-CN" altLang="en-US" sz="3200" dirty="0"/>
              <a:t>，例如农场中的湿度传感器等，位置标识符 </a:t>
            </a:r>
            <a:r>
              <a:rPr lang="en-US" altLang="zh-CN" sz="3200" dirty="0"/>
              <a:t>+ </a:t>
            </a:r>
            <a:r>
              <a:rPr lang="zh-CN" altLang="en-US" sz="3200" dirty="0"/>
              <a:t>几个字符的土壤含水量，即是通常的数据开销量</a:t>
            </a:r>
            <a:endParaRPr lang="en-US" altLang="zh-CN" sz="3200" dirty="0"/>
          </a:p>
          <a:p>
            <a:r>
              <a:rPr lang="zh-CN" altLang="en-US" sz="3200" dirty="0">
                <a:solidFill>
                  <a:srgbClr val="FF0000"/>
                </a:solidFill>
              </a:rPr>
              <a:t>局部性</a:t>
            </a:r>
            <a:r>
              <a:rPr lang="zh-CN" altLang="en-US" sz="3200" dirty="0"/>
              <a:t>：很多数据只需要在局部传输</a:t>
            </a:r>
            <a:endParaRPr lang="en-US" altLang="zh-CN" sz="3200" dirty="0"/>
          </a:p>
        </p:txBody>
      </p:sp>
    </p:spTree>
    <p:extLst>
      <p:ext uri="{BB962C8B-B14F-4D97-AF65-F5344CB8AC3E}">
        <p14:creationId xmlns:p14="http://schemas.microsoft.com/office/powerpoint/2010/main" val="161200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615FBB43-C5D4-4127-98A1-20875CF2C57A}"/>
              </a:ext>
            </a:extLst>
          </p:cNvPr>
          <p:cNvSpPr>
            <a:spLocks noGrp="1"/>
          </p:cNvSpPr>
          <p:nvPr>
            <p:ph type="title"/>
          </p:nvPr>
        </p:nvSpPr>
        <p:spPr>
          <a:xfrm>
            <a:off x="838200" y="365125"/>
            <a:ext cx="10515600" cy="1325563"/>
          </a:xfrm>
        </p:spPr>
        <p:txBody>
          <a:bodyPr>
            <a:normAutofit/>
          </a:bodyPr>
          <a:lstStyle/>
          <a:p>
            <a:r>
              <a:rPr lang="zh-CN" altLang="en-US" dirty="0"/>
              <a:t>教学内容</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3" name="内容占位符 2">
            <a:extLst>
              <a:ext uri="{FF2B5EF4-FFF2-40B4-BE49-F238E27FC236}">
                <a16:creationId xmlns:a16="http://schemas.microsoft.com/office/drawing/2014/main" id="{5FB9306A-ADD0-44EF-ADEB-D9B28253AA53}"/>
              </a:ext>
            </a:extLst>
          </p:cNvPr>
          <p:cNvSpPr>
            <a:spLocks noGrp="1"/>
          </p:cNvSpPr>
          <p:nvPr>
            <p:ph idx="1"/>
          </p:nvPr>
        </p:nvSpPr>
        <p:spPr>
          <a:xfrm>
            <a:off x="838200" y="1825625"/>
            <a:ext cx="10515600" cy="4351338"/>
          </a:xfrm>
        </p:spPr>
        <p:txBody>
          <a:bodyPr>
            <a:normAutofit/>
          </a:bodyPr>
          <a:lstStyle/>
          <a:p>
            <a:r>
              <a:rPr lang="zh-CN" altLang="en-US" sz="3600" dirty="0"/>
              <a:t>一、物联网：另辟蹊径</a:t>
            </a:r>
            <a:endParaRPr lang="en-US" altLang="zh-CN" sz="3600" dirty="0"/>
          </a:p>
          <a:p>
            <a:r>
              <a:rPr lang="zh-CN" altLang="en-US" sz="3600" dirty="0"/>
              <a:t>二、边缘效应</a:t>
            </a:r>
            <a:endParaRPr lang="en-US" altLang="zh-CN" sz="3600" dirty="0"/>
          </a:p>
          <a:p>
            <a:r>
              <a:rPr lang="zh-CN" altLang="en-US" sz="3600" dirty="0"/>
              <a:t>三、构建互联</a:t>
            </a:r>
            <a:endParaRPr lang="en-US" altLang="zh-CN" sz="3600" dirty="0"/>
          </a:p>
          <a:p>
            <a:r>
              <a:rPr lang="zh-CN" altLang="en-US" sz="3600" dirty="0"/>
              <a:t>四、聚沙成塔 创造智慧</a:t>
            </a:r>
            <a:endParaRPr lang="en-US" altLang="zh-CN" sz="3600" dirty="0"/>
          </a:p>
          <a:p>
            <a:r>
              <a:rPr lang="zh-CN" altLang="en-US" sz="3600" dirty="0"/>
              <a:t>五、架构与应用</a:t>
            </a:r>
            <a:endParaRPr lang="en-US" altLang="zh-CN" sz="3600" dirty="0"/>
          </a:p>
        </p:txBody>
      </p:sp>
    </p:spTree>
    <p:extLst>
      <p:ext uri="{BB962C8B-B14F-4D97-AF65-F5344CB8AC3E}">
        <p14:creationId xmlns:p14="http://schemas.microsoft.com/office/powerpoint/2010/main" val="113573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98BBB3-29F3-48E8-84B5-D03F05C0F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68" y="584759"/>
            <a:ext cx="7992464" cy="4320000"/>
          </a:xfrm>
          <a:prstGeom prst="rect">
            <a:avLst/>
          </a:prstGeom>
        </p:spPr>
      </p:pic>
      <p:sp>
        <p:nvSpPr>
          <p:cNvPr id="4" name="内容占位符 2">
            <a:extLst>
              <a:ext uri="{FF2B5EF4-FFF2-40B4-BE49-F238E27FC236}">
                <a16:creationId xmlns:a16="http://schemas.microsoft.com/office/drawing/2014/main" id="{2DAABD20-610A-4C56-97AC-88E47C7B6BF7}"/>
              </a:ext>
            </a:extLst>
          </p:cNvPr>
          <p:cNvSpPr txBox="1">
            <a:spLocks/>
          </p:cNvSpPr>
          <p:nvPr/>
        </p:nvSpPr>
        <p:spPr>
          <a:xfrm>
            <a:off x="1595120" y="5100320"/>
            <a:ext cx="7992464" cy="12496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低保真连接</a:t>
            </a:r>
            <a:r>
              <a:rPr lang="zh-CN" altLang="en-US" dirty="0"/>
              <a:t>：低速、有损、间歇的连接</a:t>
            </a:r>
            <a:endParaRPr lang="en-US" altLang="zh-CN" dirty="0"/>
          </a:p>
          <a:p>
            <a:r>
              <a:rPr lang="zh-CN" altLang="en-US" dirty="0"/>
              <a:t>例子：智慧电表、智慧农场</a:t>
            </a:r>
            <a:r>
              <a:rPr lang="en-US" altLang="zh-CN" dirty="0"/>
              <a:t>…</a:t>
            </a:r>
            <a:endParaRPr lang="zh-CN" altLang="en-US" dirty="0"/>
          </a:p>
        </p:txBody>
      </p:sp>
    </p:spTree>
    <p:extLst>
      <p:ext uri="{BB962C8B-B14F-4D97-AF65-F5344CB8AC3E}">
        <p14:creationId xmlns:p14="http://schemas.microsoft.com/office/powerpoint/2010/main" val="216111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DAABD20-610A-4C56-97AC-88E47C7B6BF7}"/>
              </a:ext>
            </a:extLst>
          </p:cNvPr>
          <p:cNvSpPr txBox="1">
            <a:spLocks/>
          </p:cNvSpPr>
          <p:nvPr/>
        </p:nvSpPr>
        <p:spPr>
          <a:xfrm>
            <a:off x="1584960" y="5171440"/>
            <a:ext cx="7992464" cy="147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终端设备</a:t>
            </a:r>
            <a:r>
              <a:rPr lang="zh-CN" altLang="en-US" dirty="0"/>
              <a:t>：不必校验数据</a:t>
            </a:r>
            <a:endParaRPr lang="en-US" altLang="zh-CN" dirty="0">
              <a:solidFill>
                <a:srgbClr val="FF0000"/>
              </a:solidFill>
            </a:endParaRPr>
          </a:p>
          <a:p>
            <a:r>
              <a:rPr lang="zh-CN" altLang="en-US" dirty="0">
                <a:solidFill>
                  <a:srgbClr val="FF0000"/>
                </a:solidFill>
              </a:rPr>
              <a:t>转发节点功能</a:t>
            </a:r>
            <a:r>
              <a:rPr lang="zh-CN" altLang="en-US" dirty="0"/>
              <a:t>：裁剪、提炼，得到有意义的数据，再向其它节点转发</a:t>
            </a:r>
            <a:endParaRPr lang="en-US" altLang="zh-CN" dirty="0"/>
          </a:p>
          <a:p>
            <a:endParaRPr lang="zh-CN" altLang="en-US" dirty="0"/>
          </a:p>
        </p:txBody>
      </p:sp>
      <p:pic>
        <p:nvPicPr>
          <p:cNvPr id="5" name="图片 4">
            <a:extLst>
              <a:ext uri="{FF2B5EF4-FFF2-40B4-BE49-F238E27FC236}">
                <a16:creationId xmlns:a16="http://schemas.microsoft.com/office/drawing/2014/main" id="{7701DB69-BC0A-47BA-A2F2-2C5C2690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249" y="892722"/>
            <a:ext cx="6697361" cy="3600000"/>
          </a:xfrm>
          <a:prstGeom prst="rect">
            <a:avLst/>
          </a:prstGeom>
        </p:spPr>
      </p:pic>
    </p:spTree>
    <p:extLst>
      <p:ext uri="{BB962C8B-B14F-4D97-AF65-F5344CB8AC3E}">
        <p14:creationId xmlns:p14="http://schemas.microsoft.com/office/powerpoint/2010/main" val="3883234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3052BA-7F69-48A8-8638-20F742B245C5}"/>
              </a:ext>
            </a:extLst>
          </p:cNvPr>
          <p:cNvPicPr>
            <a:picLocks noChangeAspect="1"/>
          </p:cNvPicPr>
          <p:nvPr/>
        </p:nvPicPr>
        <p:blipFill>
          <a:blip r:embed="rId2"/>
          <a:stretch>
            <a:fillRect/>
          </a:stretch>
        </p:blipFill>
        <p:spPr>
          <a:xfrm>
            <a:off x="1342103" y="699051"/>
            <a:ext cx="8548231" cy="5220000"/>
          </a:xfrm>
          <a:prstGeom prst="rect">
            <a:avLst/>
          </a:prstGeom>
        </p:spPr>
      </p:pic>
      <p:sp>
        <p:nvSpPr>
          <p:cNvPr id="4" name="文本框 3">
            <a:extLst>
              <a:ext uri="{FF2B5EF4-FFF2-40B4-BE49-F238E27FC236}">
                <a16:creationId xmlns:a16="http://schemas.microsoft.com/office/drawing/2014/main" id="{68929C2C-1118-4BDB-A751-25F241C7B8CC}"/>
              </a:ext>
            </a:extLst>
          </p:cNvPr>
          <p:cNvSpPr txBox="1"/>
          <p:nvPr/>
        </p:nvSpPr>
        <p:spPr>
          <a:xfrm>
            <a:off x="1881203" y="5827611"/>
            <a:ext cx="2152851" cy="954107"/>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海量设备</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（非</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31BB2E2D-0183-4843-9068-B67E1720648C}"/>
              </a:ext>
            </a:extLst>
          </p:cNvPr>
          <p:cNvSpPr txBox="1"/>
          <p:nvPr/>
        </p:nvSpPr>
        <p:spPr>
          <a:xfrm>
            <a:off x="7081522" y="5897339"/>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44E7E3E0-35C3-4E38-AB42-4EE6ADA79D7C}"/>
              </a:ext>
            </a:extLst>
          </p:cNvPr>
          <p:cNvSpPr txBox="1"/>
          <p:nvPr/>
        </p:nvSpPr>
        <p:spPr>
          <a:xfrm>
            <a:off x="6096000" y="319499"/>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541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3</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物联网经济与技术思考</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576965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经济因素：成本考虑</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p:txBody>
          <a:bodyPr>
            <a:normAutofit/>
          </a:bodyPr>
          <a:lstStyle/>
          <a:p>
            <a:pPr marL="514350" indent="-514350">
              <a:buFont typeface="+mj-ea"/>
              <a:buAutoNum type="circleNumDbPlain"/>
            </a:pPr>
            <a:r>
              <a:rPr lang="zh-CN" altLang="en-US" sz="3200" dirty="0">
                <a:solidFill>
                  <a:srgbClr val="FF0000"/>
                </a:solidFill>
              </a:rPr>
              <a:t>软硬件系统</a:t>
            </a:r>
            <a:r>
              <a:rPr lang="zh-CN" altLang="en-US" sz="3200" dirty="0"/>
              <a:t>成本：协议栈运行需要的操作系统、处理器、存储器、</a:t>
            </a:r>
            <a:r>
              <a:rPr lang="en-US" altLang="zh-CN" sz="3200" dirty="0"/>
              <a:t>I/O</a:t>
            </a:r>
            <a:r>
              <a:rPr lang="zh-CN" altLang="en-US" sz="3200" dirty="0"/>
              <a:t>接口等，</a:t>
            </a:r>
            <a:r>
              <a:rPr lang="zh-CN" altLang="en-US" sz="3200" u="sng" dirty="0">
                <a:solidFill>
                  <a:srgbClr val="FF0000"/>
                </a:solidFill>
              </a:rPr>
              <a:t>成本</a:t>
            </a:r>
            <a:r>
              <a:rPr lang="zh-CN" altLang="en-US" sz="3200" dirty="0"/>
              <a:t>高昂，无法应用于</a:t>
            </a:r>
            <a:r>
              <a:rPr lang="zh-CN" altLang="en-US" sz="3200" u="sng" dirty="0">
                <a:solidFill>
                  <a:srgbClr val="FF0000"/>
                </a:solidFill>
              </a:rPr>
              <a:t>海量</a:t>
            </a:r>
            <a:r>
              <a:rPr lang="zh-CN" altLang="en-US" sz="3200" dirty="0"/>
              <a:t>的设备制造；反之，没有海量设备提供的数据，就无法通过</a:t>
            </a:r>
            <a:r>
              <a:rPr lang="en-US" altLang="zh-CN" sz="3200" dirty="0"/>
              <a:t>AI</a:t>
            </a:r>
            <a:r>
              <a:rPr lang="zh-CN" altLang="en-US" sz="3200" dirty="0"/>
              <a:t>产生</a:t>
            </a:r>
            <a:r>
              <a:rPr lang="zh-CN" altLang="en-US" sz="3200" u="sng" dirty="0">
                <a:solidFill>
                  <a:srgbClr val="FF0000"/>
                </a:solidFill>
              </a:rPr>
              <a:t>价值</a:t>
            </a:r>
            <a:endParaRPr lang="en-US" altLang="zh-CN" sz="3200" u="sng" dirty="0">
              <a:solidFill>
                <a:srgbClr val="FF0000"/>
              </a:solidFill>
            </a:endParaRPr>
          </a:p>
          <a:p>
            <a:pPr marL="514350" indent="-514350">
              <a:buFont typeface="+mj-ea"/>
              <a:buAutoNum type="circleNumDbPlain"/>
            </a:pPr>
            <a:r>
              <a:rPr lang="zh-CN" altLang="en-US" sz="3200" dirty="0">
                <a:solidFill>
                  <a:srgbClr val="FF0000"/>
                </a:solidFill>
              </a:rPr>
              <a:t>监督与管理</a:t>
            </a:r>
            <a:r>
              <a:rPr lang="zh-CN" altLang="en-US" sz="3200" dirty="0"/>
              <a:t>成本：</a:t>
            </a:r>
            <a:r>
              <a:rPr lang="en-US" altLang="zh-CN" sz="3200" dirty="0"/>
              <a:t>MAC</a:t>
            </a:r>
            <a:r>
              <a:rPr lang="zh-CN" altLang="en-US" sz="3200" dirty="0"/>
              <a:t>地址的分配、检索和管理成本，十分高昂，同时网络基础设施无法提供充分的资源</a:t>
            </a:r>
            <a:endParaRPr lang="en-US" altLang="zh-CN" sz="3200" dirty="0"/>
          </a:p>
          <a:p>
            <a:pPr marL="514350" indent="-514350">
              <a:buFont typeface="+mj-ea"/>
              <a:buAutoNum type="circleNumDbPlain"/>
            </a:pPr>
            <a:r>
              <a:rPr lang="zh-CN" altLang="en-US" sz="3200" dirty="0">
                <a:solidFill>
                  <a:srgbClr val="FF0000"/>
                </a:solidFill>
              </a:rPr>
              <a:t>安全保障</a:t>
            </a:r>
            <a:r>
              <a:rPr lang="zh-CN" altLang="en-US" sz="3200" dirty="0"/>
              <a:t>成本：安全漏洞产生的成本每年高达数千亿元，平均每个终端设备分摊</a:t>
            </a:r>
            <a:r>
              <a:rPr lang="en-US" altLang="zh-CN" sz="3200" dirty="0"/>
              <a:t>50</a:t>
            </a:r>
            <a:r>
              <a:rPr lang="zh-CN" altLang="en-US" sz="3200" dirty="0"/>
              <a:t>美元，规模剧增带来无法承担的成本</a:t>
            </a:r>
          </a:p>
        </p:txBody>
      </p:sp>
    </p:spTree>
    <p:extLst>
      <p:ext uri="{BB962C8B-B14F-4D97-AF65-F5344CB8AC3E}">
        <p14:creationId xmlns:p14="http://schemas.microsoft.com/office/powerpoint/2010/main" val="2418697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A7BAFD-1DD0-4354-A4DB-E12B439057F7}"/>
              </a:ext>
            </a:extLst>
          </p:cNvPr>
          <p:cNvPicPr>
            <a:picLocks noChangeAspect="1"/>
          </p:cNvPicPr>
          <p:nvPr/>
        </p:nvPicPr>
        <p:blipFill>
          <a:blip r:embed="rId2"/>
          <a:stretch>
            <a:fillRect/>
          </a:stretch>
        </p:blipFill>
        <p:spPr>
          <a:xfrm>
            <a:off x="1886267" y="387667"/>
            <a:ext cx="8277225" cy="4924425"/>
          </a:xfrm>
          <a:prstGeom prst="rect">
            <a:avLst/>
          </a:prstGeom>
        </p:spPr>
      </p:pic>
      <p:sp>
        <p:nvSpPr>
          <p:cNvPr id="3" name="文本框 2">
            <a:extLst>
              <a:ext uri="{FF2B5EF4-FFF2-40B4-BE49-F238E27FC236}">
                <a16:creationId xmlns:a16="http://schemas.microsoft.com/office/drawing/2014/main" id="{48258551-3124-48E1-8338-7B73A0658940}"/>
              </a:ext>
            </a:extLst>
          </p:cNvPr>
          <p:cNvSpPr txBox="1"/>
          <p:nvPr/>
        </p:nvSpPr>
        <p:spPr>
          <a:xfrm>
            <a:off x="3120723" y="5573611"/>
            <a:ext cx="6449997"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边际成本：        </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美元 </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vs 1</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美元</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8671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4 </a:t>
            </a:r>
            <a:r>
              <a:rPr lang="zh-CN" altLang="en-US" sz="5400" kern="1200" dirty="0">
                <a:solidFill>
                  <a:srgbClr val="FFFFFF"/>
                </a:solidFill>
                <a:latin typeface="+mj-lt"/>
                <a:ea typeface="+mj-ea"/>
                <a:cs typeface="+mj-cs"/>
              </a:rPr>
              <a:t>物联网如何走出困境</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4079997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核心议题</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695960" y="2303145"/>
            <a:ext cx="9555480" cy="3681095"/>
          </a:xfrm>
        </p:spPr>
        <p:txBody>
          <a:bodyPr>
            <a:normAutofit/>
          </a:bodyPr>
          <a:lstStyle/>
          <a:p>
            <a:pPr marL="0" indent="0">
              <a:buNone/>
            </a:pPr>
            <a:r>
              <a:rPr lang="zh-CN" altLang="en-US" sz="3600" dirty="0"/>
              <a:t>如何以</a:t>
            </a:r>
            <a:r>
              <a:rPr lang="zh-CN" altLang="en-US" sz="3600" dirty="0">
                <a:solidFill>
                  <a:srgbClr val="FF0000"/>
                </a:solidFill>
              </a:rPr>
              <a:t>低成本</a:t>
            </a:r>
            <a:r>
              <a:rPr lang="zh-CN" altLang="en-US" sz="3600" dirty="0"/>
              <a:t>和</a:t>
            </a:r>
            <a:r>
              <a:rPr lang="zh-CN" altLang="en-US" sz="3600" dirty="0">
                <a:solidFill>
                  <a:srgbClr val="FF0000"/>
                </a:solidFill>
              </a:rPr>
              <a:t>低风险</a:t>
            </a:r>
            <a:r>
              <a:rPr lang="zh-CN" altLang="en-US" sz="3600" dirty="0"/>
              <a:t>的方式，让</a:t>
            </a:r>
            <a:r>
              <a:rPr lang="zh-CN" altLang="en-US" sz="3600" dirty="0">
                <a:solidFill>
                  <a:srgbClr val="FF0000"/>
                </a:solidFill>
              </a:rPr>
              <a:t>无限量增长</a:t>
            </a:r>
            <a:r>
              <a:rPr lang="zh-CN" altLang="en-US" sz="3600" dirty="0"/>
              <a:t>的物联网终端设备接入网络，从而提供</a:t>
            </a:r>
            <a:r>
              <a:rPr lang="zh-CN" altLang="en-US" sz="3600" dirty="0">
                <a:solidFill>
                  <a:srgbClr val="FF0000"/>
                </a:solidFill>
              </a:rPr>
              <a:t>海量数据</a:t>
            </a:r>
            <a:r>
              <a:rPr lang="zh-CN" altLang="en-US" sz="3600" dirty="0"/>
              <a:t>以产生价值？</a:t>
            </a:r>
            <a:endParaRPr lang="en-US" altLang="zh-CN" sz="3600" dirty="0"/>
          </a:p>
          <a:p>
            <a:pPr marL="0" indent="0">
              <a:buNone/>
            </a:pPr>
            <a:endParaRPr lang="en-US" altLang="zh-CN" sz="3600" dirty="0"/>
          </a:p>
          <a:p>
            <a:pPr marL="0" indent="0">
              <a:buNone/>
            </a:pPr>
            <a:r>
              <a:rPr lang="zh-CN" altLang="en-US" sz="3600" dirty="0"/>
              <a:t>新的物联网结构如何按照</a:t>
            </a:r>
            <a:r>
              <a:rPr lang="zh-CN" altLang="en-US" sz="3600" dirty="0">
                <a:solidFill>
                  <a:srgbClr val="FF0000"/>
                </a:solidFill>
              </a:rPr>
              <a:t>需求</a:t>
            </a:r>
            <a:r>
              <a:rPr lang="zh-CN" altLang="en-US" sz="3600" dirty="0"/>
              <a:t>大规模发展，同时与现有的</a:t>
            </a:r>
            <a:r>
              <a:rPr lang="en-US" altLang="zh-CN" sz="3600" dirty="0">
                <a:solidFill>
                  <a:srgbClr val="FF0000"/>
                </a:solidFill>
              </a:rPr>
              <a:t>IP</a:t>
            </a:r>
            <a:r>
              <a:rPr lang="zh-CN" altLang="en-US" sz="3600" dirty="0">
                <a:solidFill>
                  <a:srgbClr val="FF0000"/>
                </a:solidFill>
              </a:rPr>
              <a:t>网络</a:t>
            </a:r>
            <a:r>
              <a:rPr lang="zh-CN" altLang="en-US" sz="3600" dirty="0"/>
              <a:t>携手演进？</a:t>
            </a:r>
          </a:p>
        </p:txBody>
      </p:sp>
    </p:spTree>
    <p:extLst>
      <p:ext uri="{BB962C8B-B14F-4D97-AF65-F5344CB8AC3E}">
        <p14:creationId xmlns:p14="http://schemas.microsoft.com/office/powerpoint/2010/main" val="90687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如何走出困境？</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695960" y="2303145"/>
            <a:ext cx="9555480" cy="3681095"/>
          </a:xfrm>
        </p:spPr>
        <p:txBody>
          <a:bodyPr>
            <a:normAutofit/>
          </a:bodyPr>
          <a:lstStyle/>
          <a:p>
            <a:pPr marL="0" indent="0">
              <a:buNone/>
            </a:pPr>
            <a:r>
              <a:rPr lang="zh-CN" altLang="en-US" sz="3600" dirty="0"/>
              <a:t>目前上没有任何人造技术系统，可供未来物联网的巨大规模作参考</a:t>
            </a:r>
            <a:endParaRPr lang="en-US" altLang="zh-CN" sz="3600" dirty="0"/>
          </a:p>
          <a:p>
            <a:pPr marL="0" indent="0">
              <a:buNone/>
            </a:pPr>
            <a:endParaRPr lang="en-US" altLang="zh-CN" sz="3600" dirty="0"/>
          </a:p>
          <a:p>
            <a:pPr marL="0" indent="0">
              <a:buNone/>
            </a:pPr>
            <a:r>
              <a:rPr lang="zh-CN" altLang="en-US" sz="3600" dirty="0"/>
              <a:t>转而学习大自然的信息交互方式，</a:t>
            </a:r>
            <a:r>
              <a:rPr lang="zh-CN" altLang="en-US" sz="3600" dirty="0">
                <a:solidFill>
                  <a:srgbClr val="FF0000"/>
                </a:solidFill>
              </a:rPr>
              <a:t>大自然</a:t>
            </a:r>
            <a:r>
              <a:rPr lang="zh-CN" altLang="en-US" sz="3600" dirty="0"/>
              <a:t>的规模和架构（无集中控制，无复杂协议或重传机制</a:t>
            </a:r>
            <a:r>
              <a:rPr lang="en-US" altLang="zh-CN" sz="3600" dirty="0"/>
              <a:t>…</a:t>
            </a:r>
            <a:r>
              <a:rPr lang="zh-CN" altLang="en-US" sz="3600" dirty="0"/>
              <a:t>）可以提供有益的参考</a:t>
            </a:r>
          </a:p>
        </p:txBody>
      </p:sp>
    </p:spTree>
    <p:extLst>
      <p:ext uri="{BB962C8B-B14F-4D97-AF65-F5344CB8AC3E}">
        <p14:creationId xmlns:p14="http://schemas.microsoft.com/office/powerpoint/2010/main" val="48476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个体自治</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3366135"/>
          </a:xfrm>
        </p:spPr>
        <p:txBody>
          <a:bodyPr>
            <a:normAutofit/>
          </a:bodyPr>
          <a:lstStyle/>
          <a:p>
            <a:r>
              <a:rPr lang="zh-CN" altLang="en-US" sz="3200" dirty="0">
                <a:solidFill>
                  <a:srgbClr val="FF0000"/>
                </a:solidFill>
              </a:rPr>
              <a:t>自然界物种</a:t>
            </a:r>
            <a:r>
              <a:rPr lang="zh-CN" altLang="en-US" sz="3200" dirty="0"/>
              <a:t>：“计算能力”非常有限，但可以利用刺激反应来做决策，同时与同物种的同伴通信，从而完成生物的繁殖和进化过程</a:t>
            </a:r>
            <a:endParaRPr lang="en-US" altLang="zh-CN" sz="3200" u="sng" dirty="0">
              <a:solidFill>
                <a:srgbClr val="FF0000"/>
              </a:solidFill>
            </a:endParaRPr>
          </a:p>
          <a:p>
            <a:r>
              <a:rPr lang="zh-CN" altLang="en-US" sz="3200" dirty="0">
                <a:solidFill>
                  <a:srgbClr val="FF0000"/>
                </a:solidFill>
              </a:rPr>
              <a:t>物联网终端设备</a:t>
            </a:r>
            <a:r>
              <a:rPr lang="zh-CN" altLang="en-US" sz="3200" dirty="0"/>
              <a:t>：简易的通信方式，有限的运算能力，终端自治</a:t>
            </a:r>
          </a:p>
        </p:txBody>
      </p:sp>
    </p:spTree>
    <p:extLst>
      <p:ext uri="{BB962C8B-B14F-4D97-AF65-F5344CB8AC3E}">
        <p14:creationId xmlns:p14="http://schemas.microsoft.com/office/powerpoint/2010/main" val="106567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一、物联网</a:t>
            </a:r>
            <a:r>
              <a:rPr lang="en-US" altLang="zh-CN" kern="1200" dirty="0">
                <a:solidFill>
                  <a:schemeClr val="tx1"/>
                </a:solidFill>
                <a:latin typeface="+mj-lt"/>
                <a:ea typeface="+mj-ea"/>
                <a:cs typeface="+mj-cs"/>
              </a:rPr>
              <a:t>—</a:t>
            </a:r>
            <a:r>
              <a:rPr lang="zh-CN" altLang="en-US" kern="1200" dirty="0">
                <a:solidFill>
                  <a:schemeClr val="tx1"/>
                </a:solidFill>
                <a:latin typeface="+mj-lt"/>
                <a:ea typeface="+mj-ea"/>
                <a:cs typeface="+mj-cs"/>
              </a:rPr>
              <a:t>另辟蹊径</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180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亲缘社区</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736600" y="5188585"/>
            <a:ext cx="9626600" cy="1456055"/>
          </a:xfrm>
        </p:spPr>
        <p:txBody>
          <a:bodyPr>
            <a:normAutofit/>
          </a:bodyPr>
          <a:lstStyle/>
          <a:p>
            <a:r>
              <a:rPr lang="zh-CN" altLang="en-US" sz="3200" dirty="0">
                <a:solidFill>
                  <a:srgbClr val="FF0000"/>
                </a:solidFill>
              </a:rPr>
              <a:t>亲缘社区</a:t>
            </a:r>
            <a:r>
              <a:rPr lang="zh-CN" altLang="en-US" sz="3200" dirty="0"/>
              <a:t>：不同物种使用相同</a:t>
            </a:r>
            <a:r>
              <a:rPr lang="zh-CN" altLang="en-US" sz="3200" u="sng" dirty="0">
                <a:solidFill>
                  <a:srgbClr val="FF0000"/>
                </a:solidFill>
              </a:rPr>
              <a:t>通信媒介</a:t>
            </a:r>
            <a:r>
              <a:rPr lang="zh-CN" altLang="en-US" sz="3200" dirty="0"/>
              <a:t>（空气）发送信号，但个体依据源自其相同物种的</a:t>
            </a:r>
            <a:r>
              <a:rPr lang="zh-CN" altLang="en-US" sz="3200" u="sng" dirty="0">
                <a:solidFill>
                  <a:srgbClr val="FF0000"/>
                </a:solidFill>
              </a:rPr>
              <a:t>信号</a:t>
            </a:r>
            <a:r>
              <a:rPr lang="zh-CN" altLang="en-US" sz="3200" dirty="0"/>
              <a:t>做决策，并较好地应对其它信号干扰</a:t>
            </a:r>
          </a:p>
        </p:txBody>
      </p:sp>
      <p:pic>
        <p:nvPicPr>
          <p:cNvPr id="5" name="图片 4">
            <a:extLst>
              <a:ext uri="{FF2B5EF4-FFF2-40B4-BE49-F238E27FC236}">
                <a16:creationId xmlns:a16="http://schemas.microsoft.com/office/drawing/2014/main" id="{DF3189BA-0401-4F6D-9B67-AA185741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82" y="1546162"/>
            <a:ext cx="6715635" cy="3240000"/>
          </a:xfrm>
          <a:prstGeom prst="rect">
            <a:avLst/>
          </a:prstGeom>
        </p:spPr>
      </p:pic>
    </p:spTree>
    <p:extLst>
      <p:ext uri="{BB962C8B-B14F-4D97-AF65-F5344CB8AC3E}">
        <p14:creationId xmlns:p14="http://schemas.microsoft.com/office/powerpoint/2010/main" val="4122175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“面向接收者”的传播模式</a:t>
            </a:r>
          </a:p>
        </p:txBody>
      </p:sp>
      <p:pic>
        <p:nvPicPr>
          <p:cNvPr id="6" name="图片 5">
            <a:extLst>
              <a:ext uri="{FF2B5EF4-FFF2-40B4-BE49-F238E27FC236}">
                <a16:creationId xmlns:a16="http://schemas.microsoft.com/office/drawing/2014/main" id="{E476955C-8EF2-4F28-991B-178E2EF30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432" y="1838884"/>
            <a:ext cx="7427368" cy="4320000"/>
          </a:xfrm>
          <a:prstGeom prst="rect">
            <a:avLst/>
          </a:prstGeom>
        </p:spPr>
      </p:pic>
    </p:spTree>
    <p:extLst>
      <p:ext uri="{BB962C8B-B14F-4D97-AF65-F5344CB8AC3E}">
        <p14:creationId xmlns:p14="http://schemas.microsoft.com/office/powerpoint/2010/main" val="1138686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7DC1E-3F19-4D34-8F42-E39A2AA5D7A3}"/>
              </a:ext>
            </a:extLst>
          </p:cNvPr>
          <p:cNvSpPr>
            <a:spLocks noGrp="1"/>
          </p:cNvSpPr>
          <p:nvPr>
            <p:ph type="title"/>
          </p:nvPr>
        </p:nvSpPr>
        <p:spPr/>
        <p:txBody>
          <a:bodyPr/>
          <a:lstStyle/>
          <a:p>
            <a:r>
              <a:rPr lang="zh-CN" altLang="en-US" dirty="0"/>
              <a:t>连接</a:t>
            </a:r>
            <a:r>
              <a:rPr lang="en-US" altLang="zh-CN" dirty="0"/>
              <a:t>/</a:t>
            </a:r>
            <a:r>
              <a:rPr lang="zh-CN" altLang="en-US" dirty="0"/>
              <a:t>传播模式</a:t>
            </a:r>
          </a:p>
        </p:txBody>
      </p:sp>
      <p:sp>
        <p:nvSpPr>
          <p:cNvPr id="3" name="文本占位符 2">
            <a:extLst>
              <a:ext uri="{FF2B5EF4-FFF2-40B4-BE49-F238E27FC236}">
                <a16:creationId xmlns:a16="http://schemas.microsoft.com/office/drawing/2014/main" id="{9E5BF1B2-18EB-4FB6-9311-132E69242851}"/>
              </a:ext>
            </a:extLst>
          </p:cNvPr>
          <p:cNvSpPr>
            <a:spLocks noGrp="1"/>
          </p:cNvSpPr>
          <p:nvPr>
            <p:ph type="body" idx="1"/>
          </p:nvPr>
        </p:nvSpPr>
        <p:spPr/>
        <p:txBody>
          <a:bodyPr>
            <a:normAutofit/>
          </a:bodyPr>
          <a:lstStyle/>
          <a:p>
            <a:r>
              <a:rPr lang="zh-CN" altLang="en-US" sz="3200" dirty="0"/>
              <a:t>面向发送者</a:t>
            </a:r>
          </a:p>
        </p:txBody>
      </p:sp>
      <p:sp>
        <p:nvSpPr>
          <p:cNvPr id="4" name="内容占位符 3">
            <a:extLst>
              <a:ext uri="{FF2B5EF4-FFF2-40B4-BE49-F238E27FC236}">
                <a16:creationId xmlns:a16="http://schemas.microsoft.com/office/drawing/2014/main" id="{D7B2D2D4-DC8F-45FD-9221-CEE8338B17D1}"/>
              </a:ext>
            </a:extLst>
          </p:cNvPr>
          <p:cNvSpPr>
            <a:spLocks noGrp="1"/>
          </p:cNvSpPr>
          <p:nvPr>
            <p:ph sz="half" idx="2"/>
          </p:nvPr>
        </p:nvSpPr>
        <p:spPr/>
        <p:txBody>
          <a:bodyPr>
            <a:normAutofit lnSpcReduction="10000"/>
          </a:bodyPr>
          <a:lstStyle/>
          <a:p>
            <a:r>
              <a:rPr lang="zh-CN" altLang="en-US" sz="3200" dirty="0"/>
              <a:t>典型案例：</a:t>
            </a:r>
            <a:r>
              <a:rPr lang="en-US" altLang="zh-CN" sz="3200" dirty="0">
                <a:solidFill>
                  <a:srgbClr val="FF0000"/>
                </a:solidFill>
              </a:rPr>
              <a:t>TCP</a:t>
            </a:r>
            <a:r>
              <a:rPr lang="zh-CN" altLang="en-US" sz="3200" dirty="0">
                <a:solidFill>
                  <a:srgbClr val="FF0000"/>
                </a:solidFill>
              </a:rPr>
              <a:t>协议</a:t>
            </a:r>
            <a:endParaRPr lang="en-US" altLang="zh-CN" sz="3200" dirty="0">
              <a:solidFill>
                <a:srgbClr val="FF0000"/>
              </a:solidFill>
            </a:endParaRPr>
          </a:p>
          <a:p>
            <a:r>
              <a:rPr lang="zh-CN" altLang="en-US" sz="3200" dirty="0"/>
              <a:t>特征：发送者需要确保数据发送成功，使用诸如“</a:t>
            </a:r>
            <a:r>
              <a:rPr lang="zh-CN" altLang="en-US" sz="3200" dirty="0">
                <a:solidFill>
                  <a:srgbClr val="FF0000"/>
                </a:solidFill>
              </a:rPr>
              <a:t>确认</a:t>
            </a:r>
            <a:r>
              <a:rPr lang="en-US" altLang="zh-CN" sz="3200" dirty="0">
                <a:solidFill>
                  <a:srgbClr val="FF0000"/>
                </a:solidFill>
              </a:rPr>
              <a:t>/</a:t>
            </a:r>
            <a:r>
              <a:rPr lang="zh-CN" altLang="en-US" sz="3200" dirty="0">
                <a:solidFill>
                  <a:srgbClr val="FF0000"/>
                </a:solidFill>
              </a:rPr>
              <a:t>重传</a:t>
            </a:r>
            <a:r>
              <a:rPr lang="zh-CN" altLang="en-US" sz="3200" dirty="0"/>
              <a:t>”机制实现</a:t>
            </a:r>
          </a:p>
        </p:txBody>
      </p:sp>
      <p:sp>
        <p:nvSpPr>
          <p:cNvPr id="5" name="文本占位符 4">
            <a:extLst>
              <a:ext uri="{FF2B5EF4-FFF2-40B4-BE49-F238E27FC236}">
                <a16:creationId xmlns:a16="http://schemas.microsoft.com/office/drawing/2014/main" id="{3532339F-DAF8-42E3-9355-6A5F7AD77EC9}"/>
              </a:ext>
            </a:extLst>
          </p:cNvPr>
          <p:cNvSpPr>
            <a:spLocks noGrp="1"/>
          </p:cNvSpPr>
          <p:nvPr>
            <p:ph type="body" sz="quarter" idx="3"/>
          </p:nvPr>
        </p:nvSpPr>
        <p:spPr/>
        <p:txBody>
          <a:bodyPr>
            <a:normAutofit/>
          </a:bodyPr>
          <a:lstStyle/>
          <a:p>
            <a:r>
              <a:rPr lang="zh-CN" altLang="en-US" sz="3200" dirty="0"/>
              <a:t>面向接收者</a:t>
            </a:r>
          </a:p>
        </p:txBody>
      </p:sp>
      <p:sp>
        <p:nvSpPr>
          <p:cNvPr id="6" name="内容占位符 5">
            <a:extLst>
              <a:ext uri="{FF2B5EF4-FFF2-40B4-BE49-F238E27FC236}">
                <a16:creationId xmlns:a16="http://schemas.microsoft.com/office/drawing/2014/main" id="{0B94A837-AE22-41ED-A0DB-B090AEAE8190}"/>
              </a:ext>
            </a:extLst>
          </p:cNvPr>
          <p:cNvSpPr>
            <a:spLocks noGrp="1"/>
          </p:cNvSpPr>
          <p:nvPr>
            <p:ph sz="quarter" idx="4"/>
          </p:nvPr>
        </p:nvSpPr>
        <p:spPr/>
        <p:txBody>
          <a:bodyPr>
            <a:normAutofit lnSpcReduction="10000"/>
          </a:bodyPr>
          <a:lstStyle/>
          <a:p>
            <a:r>
              <a:rPr lang="zh-CN" altLang="en-US" sz="3200" dirty="0"/>
              <a:t>典型案例：</a:t>
            </a:r>
            <a:r>
              <a:rPr lang="zh-CN" altLang="en-US" sz="3200" dirty="0">
                <a:solidFill>
                  <a:srgbClr val="FF0000"/>
                </a:solidFill>
              </a:rPr>
              <a:t>花粉传播</a:t>
            </a:r>
            <a:endParaRPr lang="en-US" altLang="zh-CN" sz="3200" dirty="0">
              <a:solidFill>
                <a:srgbClr val="FF0000"/>
              </a:solidFill>
            </a:endParaRPr>
          </a:p>
          <a:p>
            <a:r>
              <a:rPr lang="zh-CN" altLang="en-US" sz="3200" dirty="0"/>
              <a:t>特征：发送者在信道（空气）中传播数据（花粉），但</a:t>
            </a:r>
            <a:r>
              <a:rPr lang="zh-CN" altLang="en-US" sz="3200" dirty="0">
                <a:solidFill>
                  <a:srgbClr val="FF0000"/>
                </a:solidFill>
              </a:rPr>
              <a:t>不确保</a:t>
            </a:r>
            <a:r>
              <a:rPr lang="zh-CN" altLang="en-US" sz="3200" dirty="0"/>
              <a:t>接收；接收者接收“亲缘社区” 的数据，无确认重传机制</a:t>
            </a:r>
            <a:endParaRPr lang="en-US" altLang="zh-CN" sz="3200" dirty="0"/>
          </a:p>
          <a:p>
            <a:r>
              <a:rPr lang="zh-CN" altLang="en-US" sz="3200" dirty="0"/>
              <a:t>“</a:t>
            </a:r>
            <a:r>
              <a:rPr lang="zh-CN" altLang="en-US" sz="3200" dirty="0">
                <a:solidFill>
                  <a:srgbClr val="FF0000"/>
                </a:solidFill>
              </a:rPr>
              <a:t>亲缘社区</a:t>
            </a:r>
            <a:r>
              <a:rPr lang="zh-CN" altLang="en-US" sz="3200" dirty="0"/>
              <a:t>”：由花粉和雌蕊的尺寸、形状来识别</a:t>
            </a:r>
          </a:p>
        </p:txBody>
      </p:sp>
    </p:spTree>
    <p:extLst>
      <p:ext uri="{BB962C8B-B14F-4D97-AF65-F5344CB8AC3E}">
        <p14:creationId xmlns:p14="http://schemas.microsoft.com/office/powerpoint/2010/main" val="232036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5</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物联网三层架构</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24236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三层架构</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终端设备</a:t>
            </a:r>
            <a:r>
              <a:rPr lang="zh-CN" altLang="en-US" sz="3200" dirty="0"/>
              <a:t>：物联网边缘的海量终端设备，只包含简单的广播和收听功能，属于非</a:t>
            </a:r>
            <a:r>
              <a:rPr lang="en-US" altLang="zh-CN" sz="3200" dirty="0"/>
              <a:t>IP</a:t>
            </a:r>
            <a:r>
              <a:rPr lang="zh-CN" altLang="en-US" sz="3200" dirty="0"/>
              <a:t>设备</a:t>
            </a:r>
            <a:endParaRPr lang="en-US" altLang="zh-CN" sz="3200" u="sng" dirty="0">
              <a:solidFill>
                <a:srgbClr val="FF0000"/>
              </a:solidFill>
            </a:endParaRPr>
          </a:p>
          <a:p>
            <a:r>
              <a:rPr lang="zh-CN" altLang="en-US" sz="3200" dirty="0">
                <a:solidFill>
                  <a:srgbClr val="FF0000"/>
                </a:solidFill>
              </a:rPr>
              <a:t>转发节点</a:t>
            </a:r>
            <a:r>
              <a:rPr lang="zh-CN" altLang="en-US" sz="3200" dirty="0"/>
              <a:t>：提供传统互联网的数据传输及网关</a:t>
            </a:r>
            <a:r>
              <a:rPr lang="en-US" altLang="zh-CN" sz="3200" dirty="0"/>
              <a:t>/</a:t>
            </a:r>
            <a:r>
              <a:rPr lang="zh-CN" altLang="en-US" sz="3200" dirty="0"/>
              <a:t>路由功能</a:t>
            </a:r>
            <a:endParaRPr lang="en-US" altLang="zh-CN" sz="3200" dirty="0"/>
          </a:p>
          <a:p>
            <a:r>
              <a:rPr lang="zh-CN" altLang="en-US" sz="3200" dirty="0">
                <a:solidFill>
                  <a:srgbClr val="FF0000"/>
                </a:solidFill>
              </a:rPr>
              <a:t>汇聚单元</a:t>
            </a:r>
            <a:r>
              <a:rPr lang="zh-CN" altLang="en-US" sz="3200" dirty="0"/>
              <a:t>：提供数据分析、控制以及物联网人机接口功能；同时包含过滤网关以获得“亲缘社区”的数据</a:t>
            </a:r>
          </a:p>
        </p:txBody>
      </p:sp>
    </p:spTree>
    <p:extLst>
      <p:ext uri="{BB962C8B-B14F-4D97-AF65-F5344CB8AC3E}">
        <p14:creationId xmlns:p14="http://schemas.microsoft.com/office/powerpoint/2010/main" val="2467082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E6349A0-6DA6-49BF-B84A-DDB97011F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13" y="895896"/>
            <a:ext cx="7695744" cy="4860000"/>
          </a:xfrm>
          <a:prstGeom prst="rect">
            <a:avLst/>
          </a:prstGeom>
        </p:spPr>
      </p:pic>
    </p:spTree>
    <p:extLst>
      <p:ext uri="{BB962C8B-B14F-4D97-AF65-F5344CB8AC3E}">
        <p14:creationId xmlns:p14="http://schemas.microsoft.com/office/powerpoint/2010/main" val="1572804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转发节点</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功能</a:t>
            </a:r>
            <a:endParaRPr lang="en-US" altLang="zh-CN" sz="3200" dirty="0"/>
          </a:p>
          <a:p>
            <a:pPr marL="971550" lvl="1" indent="-514350">
              <a:buFont typeface="+mj-ea"/>
              <a:buAutoNum type="circleNumDbPlain"/>
            </a:pPr>
            <a:r>
              <a:rPr lang="zh-CN" altLang="en-US" sz="2800" dirty="0"/>
              <a:t>数据的</a:t>
            </a:r>
            <a:r>
              <a:rPr lang="zh-CN" altLang="en-US" sz="2800" u="sng" dirty="0">
                <a:solidFill>
                  <a:srgbClr val="FF0000"/>
                </a:solidFill>
              </a:rPr>
              <a:t>裁剪、优化</a:t>
            </a:r>
            <a:endParaRPr lang="en-US" altLang="zh-CN" sz="2800" u="sng" dirty="0">
              <a:solidFill>
                <a:srgbClr val="FF0000"/>
              </a:solidFill>
            </a:endParaRPr>
          </a:p>
          <a:p>
            <a:pPr marL="971550" lvl="1" indent="-514350">
              <a:buFont typeface="+mj-ea"/>
              <a:buAutoNum type="circleNumDbPlain"/>
            </a:pPr>
            <a:r>
              <a:rPr lang="zh-CN" altLang="en-US" sz="2800" u="sng" dirty="0">
                <a:solidFill>
                  <a:srgbClr val="FF0000"/>
                </a:solidFill>
              </a:rPr>
              <a:t>数据解析</a:t>
            </a:r>
            <a:r>
              <a:rPr lang="zh-CN" altLang="en-US" sz="2800" dirty="0"/>
              <a:t>功能，在电力线、蓝牙、</a:t>
            </a:r>
            <a:r>
              <a:rPr lang="en-US" altLang="zh-CN" sz="2800" dirty="0" err="1"/>
              <a:t>WiFi</a:t>
            </a:r>
            <a:r>
              <a:rPr lang="zh-CN" altLang="en-US" sz="2800" dirty="0"/>
              <a:t>等网络制式之间实现解析，以连接汇聚单元和终端设备</a:t>
            </a:r>
            <a:endParaRPr lang="en-US" altLang="zh-CN" sz="2800" dirty="0"/>
          </a:p>
          <a:p>
            <a:pPr marL="971550" lvl="1" indent="-514350">
              <a:buFont typeface="+mj-ea"/>
              <a:buAutoNum type="circleNumDbPlain"/>
            </a:pPr>
            <a:r>
              <a:rPr lang="zh-CN" altLang="en-US" sz="2800" u="sng" dirty="0">
                <a:solidFill>
                  <a:srgbClr val="FF0000"/>
                </a:solidFill>
              </a:rPr>
              <a:t>寻址、转发</a:t>
            </a:r>
            <a:r>
              <a:rPr lang="zh-CN" altLang="en-US" sz="2800" dirty="0"/>
              <a:t>功能（类似于路由器）</a:t>
            </a:r>
            <a:endParaRPr lang="en-US" altLang="zh-CN" sz="2800" u="sng" dirty="0">
              <a:solidFill>
                <a:srgbClr val="FF0000"/>
              </a:solidFill>
            </a:endParaRPr>
          </a:p>
          <a:p>
            <a:r>
              <a:rPr lang="zh-CN" altLang="en-US" sz="3200" dirty="0">
                <a:solidFill>
                  <a:srgbClr val="FF0000"/>
                </a:solidFill>
              </a:rPr>
              <a:t>类别</a:t>
            </a:r>
            <a:endParaRPr lang="en-US" altLang="zh-CN" sz="3200" dirty="0">
              <a:solidFill>
                <a:srgbClr val="FF0000"/>
              </a:solidFill>
            </a:endParaRPr>
          </a:p>
          <a:p>
            <a:pPr lvl="1"/>
            <a:r>
              <a:rPr lang="zh-CN" altLang="en-US" sz="2800" dirty="0"/>
              <a:t>全功能转发节点：</a:t>
            </a:r>
            <a:r>
              <a:rPr lang="en-US" altLang="zh-CN" sz="2800" u="sng" dirty="0">
                <a:solidFill>
                  <a:srgbClr val="FF0000"/>
                </a:solidFill>
              </a:rPr>
              <a:t>IP</a:t>
            </a:r>
            <a:r>
              <a:rPr lang="zh-CN" altLang="en-US" sz="2800" u="sng" dirty="0">
                <a:solidFill>
                  <a:srgbClr val="FF0000"/>
                </a:solidFill>
              </a:rPr>
              <a:t>协议</a:t>
            </a:r>
            <a:r>
              <a:rPr lang="zh-CN" altLang="en-US" sz="2800" dirty="0"/>
              <a:t>设备</a:t>
            </a:r>
            <a:endParaRPr lang="en-US" altLang="zh-CN" sz="2800" dirty="0"/>
          </a:p>
          <a:p>
            <a:pPr lvl="1"/>
            <a:r>
              <a:rPr lang="zh-CN" altLang="en-US" sz="2800" dirty="0"/>
              <a:t>标准转发节点：</a:t>
            </a:r>
            <a:r>
              <a:rPr lang="zh-CN" altLang="en-US" sz="2800" u="sng" dirty="0">
                <a:solidFill>
                  <a:srgbClr val="FF0000"/>
                </a:solidFill>
              </a:rPr>
              <a:t>物联网协议</a:t>
            </a:r>
            <a:r>
              <a:rPr lang="zh-CN" altLang="en-US" sz="2800" dirty="0"/>
              <a:t>设备（轻量级）</a:t>
            </a:r>
          </a:p>
        </p:txBody>
      </p:sp>
    </p:spTree>
    <p:extLst>
      <p:ext uri="{BB962C8B-B14F-4D97-AF65-F5344CB8AC3E}">
        <p14:creationId xmlns:p14="http://schemas.microsoft.com/office/powerpoint/2010/main" val="169875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汇聚单元</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汇聚</a:t>
            </a:r>
            <a:r>
              <a:rPr lang="zh-CN" altLang="en-US" sz="3200" dirty="0"/>
              <a:t>：汇聚海量设备产生的数据流，以及互联网上其它渠道的数据（例如天气</a:t>
            </a:r>
            <a:r>
              <a:rPr lang="en-US" altLang="zh-CN" sz="3200" dirty="0"/>
              <a:t>…</a:t>
            </a:r>
            <a:r>
              <a:rPr lang="zh-CN" altLang="en-US" sz="3200" dirty="0"/>
              <a:t>）。过滤网关根据业务需求，实现“亲缘社区”识别功能</a:t>
            </a:r>
            <a:endParaRPr lang="en-US" altLang="zh-CN" sz="3200" u="sng" dirty="0">
              <a:solidFill>
                <a:srgbClr val="FF0000"/>
              </a:solidFill>
            </a:endParaRPr>
          </a:p>
          <a:p>
            <a:r>
              <a:rPr lang="zh-CN" altLang="en-US" sz="3200" dirty="0">
                <a:solidFill>
                  <a:srgbClr val="FF0000"/>
                </a:solidFill>
              </a:rPr>
              <a:t>分析</a:t>
            </a:r>
            <a:r>
              <a:rPr lang="zh-CN" altLang="en-US" sz="3200" dirty="0"/>
              <a:t>：根据业务需求分析数据，提供诸如预警、例行报告等功能</a:t>
            </a:r>
            <a:endParaRPr lang="en-US" altLang="zh-CN" sz="3200" dirty="0"/>
          </a:p>
          <a:p>
            <a:r>
              <a:rPr lang="zh-CN" altLang="en-US" sz="3200" dirty="0">
                <a:solidFill>
                  <a:srgbClr val="FF0000"/>
                </a:solidFill>
              </a:rPr>
              <a:t>决策</a:t>
            </a:r>
            <a:r>
              <a:rPr lang="zh-CN" altLang="en-US" sz="3200" dirty="0"/>
              <a:t>：和决策者共同做出业务决策（</a:t>
            </a:r>
            <a:r>
              <a:rPr lang="zh-CN" altLang="en-US" sz="3200" u="sng" dirty="0">
                <a:solidFill>
                  <a:srgbClr val="FF0000"/>
                </a:solidFill>
              </a:rPr>
              <a:t>智能</a:t>
            </a:r>
            <a:r>
              <a:rPr lang="zh-CN" altLang="en-US" sz="3200" dirty="0"/>
              <a:t>），并传送指令给终端设备以备行动（诸如开启灌溉功能</a:t>
            </a:r>
            <a:r>
              <a:rPr lang="en-US" altLang="zh-CN" sz="3200" dirty="0"/>
              <a:t>…</a:t>
            </a:r>
            <a:r>
              <a:rPr lang="zh-CN" altLang="en-US" sz="3200" dirty="0"/>
              <a:t>）</a:t>
            </a:r>
          </a:p>
        </p:txBody>
      </p:sp>
    </p:spTree>
    <p:extLst>
      <p:ext uri="{BB962C8B-B14F-4D97-AF65-F5344CB8AC3E}">
        <p14:creationId xmlns:p14="http://schemas.microsoft.com/office/powerpoint/2010/main" val="4547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其它业务</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a:bodyPr>
          <a:lstStyle/>
          <a:p>
            <a:r>
              <a:rPr lang="zh-CN" altLang="en-US" sz="3200" dirty="0">
                <a:solidFill>
                  <a:srgbClr val="FF0000"/>
                </a:solidFill>
              </a:rPr>
              <a:t>数量小、功能复杂</a:t>
            </a:r>
            <a:r>
              <a:rPr lang="zh-CN" altLang="en-US" sz="3200" dirty="0"/>
              <a:t>的应用场景：智慧交通、视频监控摄像机等，涉及紧急任务数据、较大数据量或实时数据需求</a:t>
            </a:r>
            <a:endParaRPr lang="en-US" altLang="zh-CN" sz="3200" dirty="0"/>
          </a:p>
          <a:p>
            <a:r>
              <a:rPr lang="zh-CN" altLang="en-US" sz="3200" dirty="0">
                <a:solidFill>
                  <a:srgbClr val="FF0000"/>
                </a:solidFill>
              </a:rPr>
              <a:t>网络结构</a:t>
            </a:r>
            <a:r>
              <a:rPr lang="zh-CN" altLang="en-US" sz="3200" dirty="0"/>
              <a:t>：以</a:t>
            </a:r>
            <a:r>
              <a:rPr lang="en-US" altLang="zh-CN" sz="3200" u="sng" dirty="0">
                <a:solidFill>
                  <a:srgbClr val="FF0000"/>
                </a:solidFill>
              </a:rPr>
              <a:t>IPv6</a:t>
            </a:r>
            <a:r>
              <a:rPr lang="zh-CN" altLang="en-US" sz="3200" u="sng" dirty="0">
                <a:solidFill>
                  <a:srgbClr val="FF0000"/>
                </a:solidFill>
              </a:rPr>
              <a:t>协议</a:t>
            </a:r>
            <a:r>
              <a:rPr lang="zh-CN" altLang="en-US" sz="3200" dirty="0"/>
              <a:t>，连接到互联网，在</a:t>
            </a:r>
            <a:r>
              <a:rPr lang="en-US" altLang="zh-CN" sz="3200" u="sng" dirty="0">
                <a:solidFill>
                  <a:srgbClr val="FF0000"/>
                </a:solidFill>
              </a:rPr>
              <a:t>5G</a:t>
            </a:r>
            <a:r>
              <a:rPr lang="zh-CN" altLang="en-US" sz="3200" u="sng" dirty="0">
                <a:solidFill>
                  <a:srgbClr val="FF0000"/>
                </a:solidFill>
              </a:rPr>
              <a:t>技术</a:t>
            </a:r>
            <a:r>
              <a:rPr lang="zh-CN" altLang="en-US" sz="3200" dirty="0"/>
              <a:t>下实现业务需求</a:t>
            </a:r>
          </a:p>
        </p:txBody>
      </p:sp>
    </p:spTree>
    <p:extLst>
      <p:ext uri="{BB962C8B-B14F-4D97-AF65-F5344CB8AC3E}">
        <p14:creationId xmlns:p14="http://schemas.microsoft.com/office/powerpoint/2010/main" val="799138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dirty="0"/>
              <a:t>二</a:t>
            </a:r>
            <a:r>
              <a:rPr lang="zh-CN" altLang="en-US" kern="1200" dirty="0">
                <a:solidFill>
                  <a:schemeClr val="tx1"/>
                </a:solidFill>
                <a:latin typeface="+mj-lt"/>
                <a:ea typeface="+mj-ea"/>
                <a:cs typeface="+mj-cs"/>
              </a:rPr>
              <a:t>、边缘效应</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4797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互联网协议回顾</a:t>
            </a:r>
            <a:endParaRPr lang="en-US" altLang="zh-CN" sz="3200" dirty="0"/>
          </a:p>
          <a:p>
            <a:pPr marL="514350" indent="-514350">
              <a:buFont typeface="+mj-lt"/>
              <a:buAutoNum type="arabicPeriod"/>
            </a:pPr>
            <a:r>
              <a:rPr lang="zh-CN" altLang="en-US" sz="3200" dirty="0"/>
              <a:t>物联网特征与挑战</a:t>
            </a:r>
            <a:endParaRPr lang="en-US" altLang="zh-CN" sz="3200" dirty="0"/>
          </a:p>
          <a:p>
            <a:pPr marL="514350" indent="-514350">
              <a:buFont typeface="+mj-lt"/>
              <a:buAutoNum type="arabicPeriod"/>
            </a:pPr>
            <a:r>
              <a:rPr lang="zh-CN" altLang="en-US" sz="3200" dirty="0"/>
              <a:t>物联网经济与技术思考</a:t>
            </a:r>
            <a:endParaRPr lang="en-US" altLang="zh-CN" sz="3200" dirty="0"/>
          </a:p>
          <a:p>
            <a:pPr marL="514350" indent="-514350">
              <a:buFont typeface="+mj-lt"/>
              <a:buAutoNum type="arabicPeriod"/>
            </a:pPr>
            <a:r>
              <a:rPr lang="zh-CN" altLang="en-US" sz="3200" dirty="0"/>
              <a:t>物联网如何走出困境</a:t>
            </a:r>
            <a:endParaRPr lang="en-US" altLang="zh-CN" sz="3200" dirty="0"/>
          </a:p>
          <a:p>
            <a:pPr marL="514350" indent="-514350">
              <a:buFont typeface="+mj-lt"/>
              <a:buAutoNum type="arabicPeriod"/>
            </a:pPr>
            <a:r>
              <a:rPr lang="zh-CN" altLang="en-US" sz="3200" dirty="0"/>
              <a:t>物联网三层架构</a:t>
            </a:r>
          </a:p>
        </p:txBody>
      </p:sp>
    </p:spTree>
    <p:extLst>
      <p:ext uri="{BB962C8B-B14F-4D97-AF65-F5344CB8AC3E}">
        <p14:creationId xmlns:p14="http://schemas.microsoft.com/office/powerpoint/2010/main" val="3357982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设计理念</a:t>
            </a:r>
            <a:endParaRPr lang="en-US" altLang="zh-CN" sz="3200" dirty="0"/>
          </a:p>
          <a:p>
            <a:pPr marL="514350" indent="-514350">
              <a:buFont typeface="+mj-lt"/>
              <a:buAutoNum type="arabicPeriod"/>
            </a:pPr>
            <a:r>
              <a:rPr lang="zh-CN" altLang="en-US" sz="3200" dirty="0"/>
              <a:t>啁啾信号</a:t>
            </a:r>
            <a:endParaRPr lang="en-US" altLang="zh-CN" sz="3200" dirty="0"/>
          </a:p>
          <a:p>
            <a:pPr marL="514350" indent="-514350">
              <a:buFont typeface="+mj-lt"/>
              <a:buAutoNum type="arabicPeriod"/>
            </a:pPr>
            <a:r>
              <a:rPr lang="zh-CN" altLang="en-US" sz="3200" dirty="0"/>
              <a:t>局部超配置</a:t>
            </a:r>
            <a:endParaRPr lang="en-US" altLang="zh-CN" sz="3200" dirty="0"/>
          </a:p>
          <a:p>
            <a:pPr marL="514350" indent="-514350">
              <a:buFont typeface="+mj-lt"/>
              <a:buAutoNum type="arabicPeriod"/>
            </a:pPr>
            <a:r>
              <a:rPr lang="zh-CN" altLang="en-US" sz="3200" dirty="0"/>
              <a:t>终端自治</a:t>
            </a:r>
          </a:p>
        </p:txBody>
      </p:sp>
    </p:spTree>
    <p:extLst>
      <p:ext uri="{BB962C8B-B14F-4D97-AF65-F5344CB8AC3E}">
        <p14:creationId xmlns:p14="http://schemas.microsoft.com/office/powerpoint/2010/main" val="392665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设计理念</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101494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060ACB-56A8-45F8-88A7-4D1FDCFF3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85" y="549000"/>
            <a:ext cx="10215430" cy="5760000"/>
          </a:xfrm>
          <a:prstGeom prst="rect">
            <a:avLst/>
          </a:prstGeom>
        </p:spPr>
      </p:pic>
    </p:spTree>
    <p:extLst>
      <p:ext uri="{BB962C8B-B14F-4D97-AF65-F5344CB8AC3E}">
        <p14:creationId xmlns:p14="http://schemas.microsoft.com/office/powerpoint/2010/main" val="86149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边缘结构的复杂性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626600" cy="4290695"/>
          </a:xfrm>
        </p:spPr>
        <p:txBody>
          <a:bodyPr>
            <a:normAutofit lnSpcReduction="10000"/>
          </a:bodyPr>
          <a:lstStyle/>
          <a:p>
            <a:r>
              <a:rPr lang="zh-CN" altLang="en-US" sz="3200" dirty="0">
                <a:solidFill>
                  <a:srgbClr val="FF0000"/>
                </a:solidFill>
              </a:rPr>
              <a:t>海量</a:t>
            </a:r>
            <a:r>
              <a:rPr lang="zh-CN" altLang="en-US" sz="3200" dirty="0"/>
              <a:t>：</a:t>
            </a:r>
            <a:r>
              <a:rPr lang="en-US" altLang="zh-CN" sz="3200" dirty="0"/>
              <a:t>internet of </a:t>
            </a:r>
            <a:r>
              <a:rPr lang="en-US" altLang="zh-CN" sz="3200" u="sng" dirty="0">
                <a:solidFill>
                  <a:srgbClr val="FF0000"/>
                </a:solidFill>
              </a:rPr>
              <a:t>things</a:t>
            </a:r>
          </a:p>
          <a:p>
            <a:r>
              <a:rPr lang="zh-CN" altLang="en-US" sz="3200" dirty="0"/>
              <a:t>终端设备各式各样（</a:t>
            </a:r>
            <a:r>
              <a:rPr lang="zh-CN" altLang="en-US" sz="3200" dirty="0">
                <a:solidFill>
                  <a:srgbClr val="FF0000"/>
                </a:solidFill>
              </a:rPr>
              <a:t>非标准化</a:t>
            </a:r>
            <a:r>
              <a:rPr lang="zh-CN" altLang="en-US" sz="3200" dirty="0"/>
              <a:t>）</a:t>
            </a:r>
            <a:endParaRPr lang="en-US" altLang="zh-CN" sz="3200" dirty="0"/>
          </a:p>
          <a:p>
            <a:pPr lvl="1"/>
            <a:r>
              <a:rPr lang="zh-CN" altLang="en-US" sz="2800" dirty="0"/>
              <a:t>类别：温度、风力、压力</a:t>
            </a:r>
            <a:r>
              <a:rPr lang="en-US" altLang="zh-CN" sz="2800" dirty="0"/>
              <a:t>…</a:t>
            </a:r>
          </a:p>
          <a:p>
            <a:pPr lvl="1"/>
            <a:r>
              <a:rPr lang="zh-CN" altLang="en-US" sz="2800" dirty="0"/>
              <a:t>状态：出现、移动、消失</a:t>
            </a:r>
            <a:endParaRPr lang="en-US" altLang="zh-CN" sz="2800" dirty="0"/>
          </a:p>
          <a:p>
            <a:r>
              <a:rPr lang="zh-CN" altLang="en-US" sz="3200" dirty="0">
                <a:solidFill>
                  <a:srgbClr val="FF0000"/>
                </a:solidFill>
              </a:rPr>
              <a:t>运行环境</a:t>
            </a:r>
            <a:r>
              <a:rPr lang="zh-CN" altLang="en-US" sz="3200" dirty="0"/>
              <a:t>千差万别</a:t>
            </a:r>
            <a:endParaRPr lang="en-US" altLang="zh-CN" sz="3200" dirty="0"/>
          </a:p>
          <a:p>
            <a:pPr lvl="1"/>
            <a:r>
              <a:rPr lang="zh-CN" altLang="en-US" sz="2800" dirty="0"/>
              <a:t>家居、安防、农业、工业制造、医疗</a:t>
            </a:r>
            <a:endParaRPr lang="en-US" altLang="zh-CN" sz="2800" dirty="0"/>
          </a:p>
          <a:p>
            <a:pPr marL="457200" lvl="1" indent="0">
              <a:buNone/>
            </a:pPr>
            <a:endParaRPr lang="en-US" altLang="zh-CN" sz="2800" dirty="0"/>
          </a:p>
          <a:p>
            <a:pPr marL="0" indent="0">
              <a:buNone/>
            </a:pPr>
            <a:r>
              <a:rPr lang="en-US" altLang="zh-CN" sz="3200" dirty="0"/>
              <a:t>Q</a:t>
            </a:r>
            <a:r>
              <a:rPr lang="zh-CN" altLang="en-US" sz="3200" dirty="0"/>
              <a:t>：在医疗服务领域，有哪些</a:t>
            </a:r>
            <a:r>
              <a:rPr lang="zh-CN" altLang="en-US" sz="3200" dirty="0">
                <a:solidFill>
                  <a:srgbClr val="FF0000"/>
                </a:solidFill>
              </a:rPr>
              <a:t>应用场景</a:t>
            </a:r>
            <a:r>
              <a:rPr lang="zh-CN" altLang="en-US" sz="3200" dirty="0"/>
              <a:t>和</a:t>
            </a:r>
            <a:r>
              <a:rPr lang="zh-CN" altLang="en-US" sz="3200" dirty="0">
                <a:solidFill>
                  <a:srgbClr val="FF0000"/>
                </a:solidFill>
              </a:rPr>
              <a:t>终端设备</a:t>
            </a:r>
            <a:r>
              <a:rPr lang="zh-CN" altLang="en-US" sz="3200" dirty="0"/>
              <a:t>？（医院 </a:t>
            </a:r>
            <a:r>
              <a:rPr lang="en-US" altLang="zh-CN" sz="3200" dirty="0"/>
              <a:t>&amp; </a:t>
            </a:r>
            <a:r>
              <a:rPr lang="zh-CN" altLang="en-US" sz="3200" dirty="0"/>
              <a:t>家庭）</a:t>
            </a:r>
          </a:p>
        </p:txBody>
      </p:sp>
    </p:spTree>
    <p:extLst>
      <p:ext uri="{BB962C8B-B14F-4D97-AF65-F5344CB8AC3E}">
        <p14:creationId xmlns:p14="http://schemas.microsoft.com/office/powerpoint/2010/main" val="3166281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uture of Healthcare Devices/Wearables - United Smart Tech ...">
            <a:extLst>
              <a:ext uri="{FF2B5EF4-FFF2-40B4-BE49-F238E27FC236}">
                <a16:creationId xmlns:a16="http://schemas.microsoft.com/office/drawing/2014/main" id="{E2524E6F-2162-4FF0-9321-FD684E02E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80" y="152400"/>
            <a:ext cx="768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E7592188-4362-4200-BB2D-9E54CE1BC3BE}"/>
              </a:ext>
            </a:extLst>
          </p:cNvPr>
          <p:cNvSpPr txBox="1">
            <a:spLocks/>
          </p:cNvSpPr>
          <p:nvPr/>
        </p:nvSpPr>
        <p:spPr>
          <a:xfrm>
            <a:off x="513080" y="4682346"/>
            <a:ext cx="11165840" cy="2023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创新</a:t>
            </a:r>
            <a:r>
              <a:rPr lang="zh-CN" altLang="en-US" sz="3200" dirty="0"/>
              <a:t>：医疗服务模式创新，根据业务需求，创造性地将各类事物接入网络</a:t>
            </a:r>
            <a:endParaRPr lang="en-US" altLang="zh-CN" sz="3200" dirty="0"/>
          </a:p>
          <a:p>
            <a:r>
              <a:rPr lang="zh-CN" altLang="en-US" sz="3200" dirty="0">
                <a:solidFill>
                  <a:srgbClr val="FF0000"/>
                </a:solidFill>
              </a:rPr>
              <a:t>价值</a:t>
            </a:r>
            <a:r>
              <a:rPr lang="zh-CN" altLang="en-US" sz="3200" dirty="0"/>
              <a:t>：如何汇聚多源数据，创造医疗服务价值？（</a:t>
            </a:r>
            <a:r>
              <a:rPr lang="en-US" altLang="zh-CN" sz="3200" dirty="0"/>
              <a:t>e.g., </a:t>
            </a:r>
            <a:r>
              <a:rPr lang="zh-CN" altLang="en-US" sz="3200" dirty="0"/>
              <a:t>穿戴设备）</a:t>
            </a:r>
          </a:p>
        </p:txBody>
      </p:sp>
    </p:spTree>
    <p:extLst>
      <p:ext uri="{BB962C8B-B14F-4D97-AF65-F5344CB8AC3E}">
        <p14:creationId xmlns:p14="http://schemas.microsoft.com/office/powerpoint/2010/main" val="2407298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B26C9-F37D-496F-B406-CD7871E44036}"/>
              </a:ext>
            </a:extLst>
          </p:cNvPr>
          <p:cNvSpPr>
            <a:spLocks noGrp="1"/>
          </p:cNvSpPr>
          <p:nvPr>
            <p:ph type="title"/>
          </p:nvPr>
        </p:nvSpPr>
        <p:spPr/>
        <p:txBody>
          <a:bodyPr/>
          <a:lstStyle/>
          <a:p>
            <a:r>
              <a:rPr lang="zh-CN" altLang="en-US" dirty="0"/>
              <a:t>边缘驱动变革</a:t>
            </a:r>
          </a:p>
        </p:txBody>
      </p:sp>
      <p:sp>
        <p:nvSpPr>
          <p:cNvPr id="3" name="内容占位符 2">
            <a:extLst>
              <a:ext uri="{FF2B5EF4-FFF2-40B4-BE49-F238E27FC236}">
                <a16:creationId xmlns:a16="http://schemas.microsoft.com/office/drawing/2014/main" id="{20761455-C75C-4CB4-A5A9-808CDF818359}"/>
              </a:ext>
            </a:extLst>
          </p:cNvPr>
          <p:cNvSpPr>
            <a:spLocks noGrp="1"/>
          </p:cNvSpPr>
          <p:nvPr>
            <p:ph idx="1"/>
          </p:nvPr>
        </p:nvSpPr>
        <p:spPr/>
        <p:txBody>
          <a:bodyPr>
            <a:normAutofit/>
          </a:bodyPr>
          <a:lstStyle/>
          <a:p>
            <a:r>
              <a:rPr lang="zh-CN" altLang="en-US" sz="3200" dirty="0"/>
              <a:t>网络部署的真正驱动者是</a:t>
            </a:r>
            <a:r>
              <a:rPr lang="zh-CN" altLang="en-US" sz="3200" dirty="0">
                <a:solidFill>
                  <a:srgbClr val="FF0000"/>
                </a:solidFill>
              </a:rPr>
              <a:t>业务需求</a:t>
            </a:r>
            <a:r>
              <a:rPr lang="zh-CN" altLang="en-US" sz="3200" dirty="0"/>
              <a:t>，而业务需求通常直接依赖于网络边缘的</a:t>
            </a:r>
            <a:r>
              <a:rPr lang="zh-CN" altLang="en-US" sz="3200" dirty="0">
                <a:solidFill>
                  <a:srgbClr val="FF0000"/>
                </a:solidFill>
              </a:rPr>
              <a:t>终端设备</a:t>
            </a:r>
            <a:endParaRPr lang="en-US" altLang="zh-CN" sz="3200" dirty="0">
              <a:solidFill>
                <a:srgbClr val="FF0000"/>
              </a:solidFill>
            </a:endParaRPr>
          </a:p>
          <a:p>
            <a:r>
              <a:rPr lang="zh-CN" altLang="en-US" sz="3200" dirty="0"/>
              <a:t>传统互联网的变革：个人计算机（</a:t>
            </a:r>
            <a:r>
              <a:rPr lang="en-US" altLang="zh-CN" sz="3200" dirty="0"/>
              <a:t>PC</a:t>
            </a:r>
            <a:r>
              <a:rPr lang="zh-CN" altLang="en-US" sz="3200" dirty="0"/>
              <a:t>）、智能手机，两个划时代的</a:t>
            </a:r>
            <a:r>
              <a:rPr lang="zh-CN" altLang="en-US" sz="3200" dirty="0">
                <a:solidFill>
                  <a:srgbClr val="FF0000"/>
                </a:solidFill>
              </a:rPr>
              <a:t>消费级</a:t>
            </a:r>
            <a:r>
              <a:rPr lang="zh-CN" altLang="en-US" sz="3200" dirty="0"/>
              <a:t>产品有效推动了互联网的变革</a:t>
            </a:r>
            <a:endParaRPr lang="en-US" altLang="zh-CN" sz="3200" dirty="0"/>
          </a:p>
          <a:p>
            <a:r>
              <a:rPr lang="zh-CN" altLang="en-US" sz="3200" dirty="0"/>
              <a:t>消费级终端设备，在数量上超出组网设备很多个数量级。</a:t>
            </a:r>
            <a:r>
              <a:rPr lang="zh-CN" altLang="en-US" sz="3200" dirty="0">
                <a:solidFill>
                  <a:srgbClr val="FF0000"/>
                </a:solidFill>
              </a:rPr>
              <a:t>数量</a:t>
            </a:r>
            <a:r>
              <a:rPr lang="zh-CN" altLang="en-US" sz="3200" dirty="0"/>
              <a:t>上的原因，使“边缘效应”得以放大，从而推动网络发展</a:t>
            </a:r>
          </a:p>
        </p:txBody>
      </p:sp>
    </p:spTree>
    <p:extLst>
      <p:ext uri="{BB962C8B-B14F-4D97-AF65-F5344CB8AC3E}">
        <p14:creationId xmlns:p14="http://schemas.microsoft.com/office/powerpoint/2010/main" val="2389402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929E28-8ECC-4FFE-AC5F-E941D6647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786" y="425366"/>
            <a:ext cx="6637587" cy="4680000"/>
          </a:xfrm>
          <a:prstGeom prst="rect">
            <a:avLst/>
          </a:prstGeom>
        </p:spPr>
      </p:pic>
      <p:sp>
        <p:nvSpPr>
          <p:cNvPr id="5" name="文本框 4">
            <a:extLst>
              <a:ext uri="{FF2B5EF4-FFF2-40B4-BE49-F238E27FC236}">
                <a16:creationId xmlns:a16="http://schemas.microsoft.com/office/drawing/2014/main" id="{DE9CC4D5-988D-462F-8CFE-52E283279E86}"/>
              </a:ext>
            </a:extLst>
          </p:cNvPr>
          <p:cNvSpPr txBox="1"/>
          <p:nvPr/>
        </p:nvSpPr>
        <p:spPr>
          <a:xfrm flipH="1">
            <a:off x="1823848" y="5355416"/>
            <a:ext cx="8073462" cy="1077218"/>
          </a:xfrm>
          <a:prstGeom prst="rect">
            <a:avLst/>
          </a:prstGeom>
          <a:noFill/>
        </p:spPr>
        <p:txBody>
          <a:bodyPr wrap="square" rtlCol="0">
            <a:spAutoFit/>
          </a:bodyPr>
          <a:lstStyle/>
          <a:p>
            <a:pPr algn="ctr"/>
            <a:r>
              <a:rPr lang="zh-CN" altLang="en-US" sz="3200" dirty="0"/>
              <a:t>全球</a:t>
            </a:r>
            <a:r>
              <a:rPr lang="zh-CN" altLang="en-US" sz="3200" dirty="0">
                <a:solidFill>
                  <a:srgbClr val="FF0000"/>
                </a:solidFill>
              </a:rPr>
              <a:t>人口</a:t>
            </a:r>
            <a:r>
              <a:rPr lang="zh-CN" altLang="en-US" sz="3200" dirty="0"/>
              <a:t>数量 </a:t>
            </a:r>
            <a:r>
              <a:rPr lang="en-US" altLang="zh-CN" sz="3200" dirty="0"/>
              <a:t>vs </a:t>
            </a:r>
            <a:r>
              <a:rPr lang="zh-CN" altLang="en-US" sz="3200" dirty="0"/>
              <a:t>接入网络的</a:t>
            </a:r>
            <a:r>
              <a:rPr lang="zh-CN" altLang="en-US" sz="3200" dirty="0">
                <a:solidFill>
                  <a:srgbClr val="FF0000"/>
                </a:solidFill>
              </a:rPr>
              <a:t>终端设备</a:t>
            </a:r>
            <a:r>
              <a:rPr lang="zh-CN" altLang="en-US" sz="3200" dirty="0"/>
              <a:t>数量</a:t>
            </a:r>
            <a:endParaRPr lang="en-US" altLang="zh-CN" sz="3200" dirty="0"/>
          </a:p>
          <a:p>
            <a:pPr algn="ctr"/>
            <a:r>
              <a:rPr lang="zh-CN" altLang="en-US" sz="3200" dirty="0"/>
              <a:t>（单位：十亿）</a:t>
            </a:r>
          </a:p>
        </p:txBody>
      </p:sp>
    </p:spTree>
    <p:extLst>
      <p:ext uri="{BB962C8B-B14F-4D97-AF65-F5344CB8AC3E}">
        <p14:creationId xmlns:p14="http://schemas.microsoft.com/office/powerpoint/2010/main" val="262025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物联网结构设计理念</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290695"/>
          </a:xfrm>
        </p:spPr>
        <p:txBody>
          <a:bodyPr>
            <a:normAutofit/>
          </a:bodyPr>
          <a:lstStyle/>
          <a:p>
            <a:r>
              <a:rPr lang="zh-CN" altLang="en-US" sz="3200" dirty="0"/>
              <a:t>网络核心使用</a:t>
            </a:r>
            <a:r>
              <a:rPr lang="zh-CN" altLang="en-US" sz="3200" dirty="0">
                <a:solidFill>
                  <a:srgbClr val="FF0000"/>
                </a:solidFill>
              </a:rPr>
              <a:t>现有互联网</a:t>
            </a:r>
            <a:r>
              <a:rPr lang="zh-CN" altLang="en-US" sz="3200" dirty="0"/>
              <a:t>结构，重点设计</a:t>
            </a:r>
            <a:r>
              <a:rPr lang="zh-CN" altLang="en-US" sz="3200" dirty="0">
                <a:solidFill>
                  <a:srgbClr val="FF0000"/>
                </a:solidFill>
              </a:rPr>
              <a:t>网络边缘</a:t>
            </a:r>
            <a:endParaRPr lang="en-US" altLang="zh-CN" sz="3200" dirty="0">
              <a:solidFill>
                <a:srgbClr val="FF0000"/>
              </a:solidFill>
            </a:endParaRPr>
          </a:p>
          <a:p>
            <a:r>
              <a:rPr lang="zh-CN" altLang="en-US" sz="3200" dirty="0"/>
              <a:t>限定尽可能少，从而建立更加</a:t>
            </a:r>
            <a:r>
              <a:rPr lang="zh-CN" altLang="en-US" sz="3200" dirty="0">
                <a:solidFill>
                  <a:srgbClr val="FF0000"/>
                </a:solidFill>
              </a:rPr>
              <a:t>开放</a:t>
            </a:r>
            <a:r>
              <a:rPr lang="zh-CN" altLang="en-US" sz="3200" dirty="0"/>
              <a:t>的创新空间</a:t>
            </a:r>
            <a:endParaRPr lang="en-US" altLang="zh-CN" sz="3200" dirty="0"/>
          </a:p>
          <a:p>
            <a:r>
              <a:rPr lang="zh-CN" altLang="en-US" sz="3200" dirty="0"/>
              <a:t>系统容错设计，不要企图消除一切差错，而是学会</a:t>
            </a:r>
            <a:r>
              <a:rPr lang="zh-CN" altLang="en-US" sz="3200" dirty="0">
                <a:solidFill>
                  <a:srgbClr val="FF0000"/>
                </a:solidFill>
              </a:rPr>
              <a:t>包容</a:t>
            </a:r>
            <a:endParaRPr lang="en-US" altLang="zh-CN" sz="3200" dirty="0">
              <a:solidFill>
                <a:srgbClr val="FF0000"/>
              </a:solidFill>
            </a:endParaRPr>
          </a:p>
          <a:p>
            <a:r>
              <a:rPr lang="zh-CN" altLang="en-US" sz="3200" dirty="0"/>
              <a:t>关于分层的组网功能与复杂度，一切都以</a:t>
            </a:r>
            <a:r>
              <a:rPr lang="zh-CN" altLang="en-US" sz="3200" dirty="0">
                <a:solidFill>
                  <a:srgbClr val="FF0000"/>
                </a:solidFill>
              </a:rPr>
              <a:t>需求</a:t>
            </a:r>
            <a:r>
              <a:rPr lang="zh-CN" altLang="en-US" sz="3200" dirty="0"/>
              <a:t>为前提</a:t>
            </a:r>
            <a:endParaRPr lang="en-US" altLang="zh-CN" sz="3200" dirty="0"/>
          </a:p>
          <a:p>
            <a:r>
              <a:rPr lang="zh-CN" altLang="en-US" sz="3200" dirty="0"/>
              <a:t>参照自然现象，以</a:t>
            </a:r>
            <a:r>
              <a:rPr lang="zh-CN" altLang="en-US" sz="3200" dirty="0">
                <a:solidFill>
                  <a:srgbClr val="FF0000"/>
                </a:solidFill>
              </a:rPr>
              <a:t>简单</a:t>
            </a:r>
            <a:r>
              <a:rPr lang="zh-CN" altLang="en-US" sz="3200" dirty="0"/>
              <a:t>的理念构建复杂的系统</a:t>
            </a:r>
            <a:endParaRPr lang="en-US" altLang="zh-CN" sz="3200" dirty="0"/>
          </a:p>
          <a:p>
            <a:r>
              <a:rPr lang="zh-CN" altLang="en-US" sz="3200" dirty="0"/>
              <a:t>从实时数据中提取有</a:t>
            </a:r>
            <a:r>
              <a:rPr lang="zh-CN" altLang="en-US" sz="3200" dirty="0">
                <a:solidFill>
                  <a:srgbClr val="FF0000"/>
                </a:solidFill>
              </a:rPr>
              <a:t>价值</a:t>
            </a:r>
            <a:r>
              <a:rPr lang="zh-CN" altLang="en-US" sz="3200" dirty="0"/>
              <a:t>的信息</a:t>
            </a:r>
            <a:endParaRPr lang="en-US" altLang="zh-CN" sz="3200" dirty="0"/>
          </a:p>
        </p:txBody>
      </p:sp>
    </p:spTree>
    <p:extLst>
      <p:ext uri="{BB962C8B-B14F-4D97-AF65-F5344CB8AC3E}">
        <p14:creationId xmlns:p14="http://schemas.microsoft.com/office/powerpoint/2010/main" val="2563921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啁啾信号</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667889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啁啾</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r>
              <a:rPr lang="zh-CN" altLang="en-US" sz="3200" dirty="0">
                <a:solidFill>
                  <a:srgbClr val="FF0000"/>
                </a:solidFill>
              </a:rPr>
              <a:t>啁啾</a:t>
            </a:r>
            <a:r>
              <a:rPr lang="zh-CN" altLang="en-US" sz="3200" dirty="0"/>
              <a:t>（</a:t>
            </a:r>
            <a:r>
              <a:rPr lang="en-US" altLang="zh-CN" sz="3200" dirty="0" err="1"/>
              <a:t>zhōu</a:t>
            </a:r>
            <a:r>
              <a:rPr lang="en-US" altLang="zh-CN" sz="3200" dirty="0"/>
              <a:t> </a:t>
            </a:r>
            <a:r>
              <a:rPr lang="en-US" altLang="zh-CN" sz="3200" dirty="0" err="1"/>
              <a:t>jiū</a:t>
            </a:r>
            <a:r>
              <a:rPr lang="en-US" altLang="zh-CN" sz="3200" dirty="0"/>
              <a:t>,</a:t>
            </a:r>
            <a:r>
              <a:rPr lang="zh-CN" altLang="en-US" sz="3200" dirty="0"/>
              <a:t> </a:t>
            </a:r>
            <a:r>
              <a:rPr lang="en-US" altLang="zh-CN" sz="3200" dirty="0"/>
              <a:t>Chirp</a:t>
            </a:r>
            <a:r>
              <a:rPr lang="zh-CN" altLang="en-US" sz="3200" dirty="0"/>
              <a:t>）：在通信领域，是指频率随时间改变的信号，因这种信号听起来类似鸟叫的声音而得名</a:t>
            </a:r>
            <a:endParaRPr lang="en-US" altLang="zh-CN" sz="3200" dirty="0"/>
          </a:p>
          <a:p>
            <a:r>
              <a:rPr lang="zh-CN" altLang="en-US" sz="3200" dirty="0">
                <a:solidFill>
                  <a:srgbClr val="FF0000"/>
                </a:solidFill>
              </a:rPr>
              <a:t>啁啾（信号）</a:t>
            </a:r>
            <a:r>
              <a:rPr lang="zh-CN" altLang="en-US" sz="3200" dirty="0"/>
              <a:t>：仅为物联网边缘设备提供必要的功能开销，而设计的新型</a:t>
            </a:r>
            <a:r>
              <a:rPr lang="zh-CN" altLang="en-US" sz="3200" dirty="0">
                <a:solidFill>
                  <a:srgbClr val="FF0000"/>
                </a:solidFill>
              </a:rPr>
              <a:t>数据帧（包）</a:t>
            </a:r>
            <a:r>
              <a:rPr lang="zh-CN" altLang="en-US" sz="3200" dirty="0"/>
              <a:t>，它构成了新兴物联网架构的基本要素</a:t>
            </a:r>
            <a:endParaRPr lang="en-US" altLang="zh-CN" sz="3200" dirty="0"/>
          </a:p>
        </p:txBody>
      </p:sp>
    </p:spTree>
    <p:extLst>
      <p:ext uri="{BB962C8B-B14F-4D97-AF65-F5344CB8AC3E}">
        <p14:creationId xmlns:p14="http://schemas.microsoft.com/office/powerpoint/2010/main" val="99829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kern="1200" dirty="0">
                <a:solidFill>
                  <a:srgbClr val="FFFFFF"/>
                </a:solidFill>
                <a:latin typeface="+mj-lt"/>
                <a:ea typeface="+mj-ea"/>
                <a:cs typeface="+mj-cs"/>
              </a:rPr>
              <a:t>互联网协议回顾</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3554913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64DAC-6311-4888-9D31-2466BBA3218F}"/>
              </a:ext>
            </a:extLst>
          </p:cNvPr>
          <p:cNvSpPr>
            <a:spLocks noGrp="1"/>
          </p:cNvSpPr>
          <p:nvPr>
            <p:ph type="title"/>
          </p:nvPr>
        </p:nvSpPr>
        <p:spPr/>
        <p:txBody>
          <a:bodyPr/>
          <a:lstStyle/>
          <a:p>
            <a:r>
              <a:rPr lang="en-US" altLang="zh-CN" dirty="0"/>
              <a:t>IPv6</a:t>
            </a:r>
            <a:r>
              <a:rPr lang="zh-CN" altLang="en-US" dirty="0"/>
              <a:t>为何不适合物联网</a:t>
            </a:r>
          </a:p>
        </p:txBody>
      </p:sp>
      <p:sp>
        <p:nvSpPr>
          <p:cNvPr id="3" name="内容占位符 2">
            <a:extLst>
              <a:ext uri="{FF2B5EF4-FFF2-40B4-BE49-F238E27FC236}">
                <a16:creationId xmlns:a16="http://schemas.microsoft.com/office/drawing/2014/main" id="{BDA2BCDB-CC85-4A8C-A805-FE72B1FF3B32}"/>
              </a:ext>
            </a:extLst>
          </p:cNvPr>
          <p:cNvSpPr>
            <a:spLocks noGrp="1"/>
          </p:cNvSpPr>
          <p:nvPr>
            <p:ph idx="1"/>
          </p:nvPr>
        </p:nvSpPr>
        <p:spPr/>
        <p:txBody>
          <a:bodyPr/>
          <a:lstStyle/>
          <a:p>
            <a:pPr marL="514350" indent="-514350">
              <a:buFont typeface="+mj-ea"/>
              <a:buAutoNum type="circleNumDbPlain"/>
            </a:pPr>
            <a:r>
              <a:rPr lang="zh-CN" altLang="en-US" sz="3200" dirty="0"/>
              <a:t>协议栈运行的软硬件条件</a:t>
            </a:r>
            <a:endParaRPr lang="en-US" altLang="zh-CN" sz="3200" dirty="0"/>
          </a:p>
          <a:p>
            <a:pPr marL="514350" indent="-514350">
              <a:buFont typeface="+mj-ea"/>
              <a:buAutoNum type="circleNumDbPlain"/>
            </a:pPr>
            <a:r>
              <a:rPr lang="zh-CN" altLang="en-US" sz="3200" dirty="0"/>
              <a:t>寻址成本</a:t>
            </a:r>
            <a:endParaRPr lang="en-US" altLang="zh-CN" sz="3200" dirty="0"/>
          </a:p>
          <a:p>
            <a:pPr marL="514350" indent="-514350">
              <a:buFont typeface="+mj-ea"/>
              <a:buAutoNum type="circleNumDbPlain"/>
            </a:pPr>
            <a:r>
              <a:rPr lang="zh-CN" altLang="en-US" sz="3200" dirty="0">
                <a:solidFill>
                  <a:srgbClr val="FF0000"/>
                </a:solidFill>
              </a:rPr>
              <a:t>负载效率</a:t>
            </a:r>
            <a:endParaRPr lang="en-US" altLang="zh-CN" sz="3200" dirty="0">
              <a:solidFill>
                <a:srgbClr val="FF0000"/>
              </a:solidFill>
            </a:endParaRPr>
          </a:p>
          <a:p>
            <a:pPr marL="971550" lvl="1" indent="-514350">
              <a:buFont typeface="+mj-lt"/>
              <a:buAutoNum type="alphaLcParenR"/>
            </a:pPr>
            <a:r>
              <a:rPr lang="en-US" altLang="zh-CN" sz="2800" dirty="0"/>
              <a:t>70</a:t>
            </a:r>
            <a:r>
              <a:rPr lang="zh-CN" altLang="en-US" sz="2800" dirty="0"/>
              <a:t>年代设计</a:t>
            </a:r>
            <a:r>
              <a:rPr lang="en-US" altLang="zh-CN" sz="2800" dirty="0"/>
              <a:t>IP</a:t>
            </a:r>
            <a:r>
              <a:rPr lang="zh-CN" altLang="en-US" sz="2800" dirty="0"/>
              <a:t>协议时，主要考虑</a:t>
            </a:r>
            <a:r>
              <a:rPr lang="zh-CN" altLang="en-US" sz="2800" u="sng" dirty="0">
                <a:solidFill>
                  <a:srgbClr val="FF0000"/>
                </a:solidFill>
              </a:rPr>
              <a:t>大型主机</a:t>
            </a:r>
            <a:r>
              <a:rPr lang="zh-CN" altLang="en-US" sz="2800" dirty="0"/>
              <a:t>之间的</a:t>
            </a:r>
            <a:r>
              <a:rPr lang="en-US" altLang="zh-CN" sz="2800" dirty="0"/>
              <a:t>P2P</a:t>
            </a:r>
            <a:r>
              <a:rPr lang="zh-CN" altLang="en-US" sz="2800" dirty="0"/>
              <a:t>对等通信，通常涉及较大的数据块</a:t>
            </a:r>
            <a:endParaRPr lang="en-US" altLang="zh-CN" sz="2800" dirty="0"/>
          </a:p>
          <a:p>
            <a:pPr marL="971550" lvl="1" indent="-514350">
              <a:buFont typeface="+mj-lt"/>
              <a:buAutoNum type="alphaLcParenR"/>
            </a:pPr>
            <a:r>
              <a:rPr lang="zh-CN" altLang="en-US" sz="2800" dirty="0"/>
              <a:t>早期广域网（</a:t>
            </a:r>
            <a:r>
              <a:rPr lang="en-US" altLang="zh-CN" sz="2800" dirty="0"/>
              <a:t>WAN</a:t>
            </a:r>
            <a:r>
              <a:rPr lang="zh-CN" altLang="en-US" sz="2800" dirty="0"/>
              <a:t>）连接昂贵且不可靠，因而引入寻址机制、差错校验、重传等功能，以增强链路鲁棒性</a:t>
            </a:r>
            <a:endParaRPr lang="en-US" altLang="zh-CN" sz="2800" dirty="0"/>
          </a:p>
          <a:p>
            <a:pPr marL="971550" lvl="1" indent="-514350">
              <a:buFont typeface="+mj-lt"/>
              <a:buAutoNum type="alphaLcParenR"/>
            </a:pPr>
            <a:r>
              <a:rPr lang="zh-CN" altLang="en-US" sz="2800" dirty="0"/>
              <a:t>单个</a:t>
            </a:r>
            <a:r>
              <a:rPr lang="en-US" altLang="zh-CN" sz="2800" dirty="0"/>
              <a:t>IPv6</a:t>
            </a:r>
            <a:r>
              <a:rPr lang="zh-CN" altLang="en-US" sz="2800" dirty="0"/>
              <a:t>数据包的</a:t>
            </a:r>
            <a:r>
              <a:rPr lang="zh-CN" altLang="en-US" sz="2800" u="sng" dirty="0">
                <a:solidFill>
                  <a:srgbClr val="FF0000"/>
                </a:solidFill>
              </a:rPr>
              <a:t>报头开销</a:t>
            </a:r>
            <a:r>
              <a:rPr lang="zh-CN" altLang="en-US" sz="2800" dirty="0"/>
              <a:t>非常高，达</a:t>
            </a:r>
            <a:r>
              <a:rPr lang="en-US" altLang="zh-CN" sz="2800" dirty="0"/>
              <a:t>40</a:t>
            </a:r>
            <a:r>
              <a:rPr lang="zh-CN" altLang="en-US" sz="2800" dirty="0"/>
              <a:t>个字节，而有效的最大传输单元可容纳</a:t>
            </a:r>
            <a:r>
              <a:rPr lang="en-US" altLang="zh-CN" sz="2800" dirty="0"/>
              <a:t>1280</a:t>
            </a:r>
            <a:r>
              <a:rPr lang="zh-CN" altLang="en-US" sz="2800" dirty="0"/>
              <a:t>字节数据</a:t>
            </a:r>
            <a:endParaRPr lang="en-US" altLang="zh-CN" sz="2800" dirty="0"/>
          </a:p>
          <a:p>
            <a:pPr marL="971550" lvl="1" indent="-514350">
              <a:buFont typeface="+mj-lt"/>
              <a:buAutoNum type="alphaLcParenR"/>
            </a:pPr>
            <a:endParaRPr lang="en-US" altLang="zh-CN" sz="2800" dirty="0"/>
          </a:p>
          <a:p>
            <a:endParaRPr lang="zh-CN" altLang="en-US" dirty="0"/>
          </a:p>
        </p:txBody>
      </p:sp>
    </p:spTree>
    <p:extLst>
      <p:ext uri="{BB962C8B-B14F-4D97-AF65-F5344CB8AC3E}">
        <p14:creationId xmlns:p14="http://schemas.microsoft.com/office/powerpoint/2010/main" val="2824811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EB42BFA-FE2D-4B30-979F-7E1FFBA5B74D}"/>
              </a:ext>
            </a:extLst>
          </p:cNvPr>
          <p:cNvSpPr txBox="1"/>
          <p:nvPr/>
        </p:nvSpPr>
        <p:spPr>
          <a:xfrm>
            <a:off x="9033843" y="132203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IPv6</a:t>
            </a:r>
            <a:r>
              <a:rPr lang="zh-CN" altLang="en-US" sz="2800" dirty="0">
                <a:solidFill>
                  <a:srgbClr val="FF0000"/>
                </a:solidFill>
                <a:latin typeface="楷体" panose="02010609060101010101" pitchFamily="49" charset="-122"/>
                <a:ea typeface="楷体" panose="02010609060101010101" pitchFamily="49" charset="-122"/>
              </a:rPr>
              <a:t>数据包</a:t>
            </a:r>
          </a:p>
        </p:txBody>
      </p:sp>
      <p:pic>
        <p:nvPicPr>
          <p:cNvPr id="8" name="图片 7">
            <a:extLst>
              <a:ext uri="{FF2B5EF4-FFF2-40B4-BE49-F238E27FC236}">
                <a16:creationId xmlns:a16="http://schemas.microsoft.com/office/drawing/2014/main" id="{1D66D037-92B9-4CC5-A59B-5FD5AF797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95" y="416451"/>
            <a:ext cx="8344329" cy="4216617"/>
          </a:xfrm>
          <a:prstGeom prst="rect">
            <a:avLst/>
          </a:prstGeom>
        </p:spPr>
      </p:pic>
      <p:sp>
        <p:nvSpPr>
          <p:cNvPr id="19" name="内容占位符 2">
            <a:extLst>
              <a:ext uri="{FF2B5EF4-FFF2-40B4-BE49-F238E27FC236}">
                <a16:creationId xmlns:a16="http://schemas.microsoft.com/office/drawing/2014/main" id="{676BDDC9-382F-4A69-9728-06FC7C6E91C1}"/>
              </a:ext>
            </a:extLst>
          </p:cNvPr>
          <p:cNvSpPr txBox="1">
            <a:spLocks/>
          </p:cNvSpPr>
          <p:nvPr/>
        </p:nvSpPr>
        <p:spPr>
          <a:xfrm>
            <a:off x="513080" y="5012743"/>
            <a:ext cx="11165840" cy="13200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负载效率</a:t>
            </a:r>
            <a:r>
              <a:rPr lang="zh-CN" altLang="en-US" sz="3200" dirty="0"/>
              <a:t>（互联网）：</a:t>
            </a:r>
            <a:r>
              <a:rPr lang="en-US" altLang="zh-CN" sz="3200" dirty="0"/>
              <a:t>1280 / (40 + 1280) = 97%</a:t>
            </a:r>
          </a:p>
          <a:p>
            <a:r>
              <a:rPr lang="zh-CN" altLang="en-US" sz="3200" dirty="0">
                <a:solidFill>
                  <a:srgbClr val="FF0000"/>
                </a:solidFill>
              </a:rPr>
              <a:t>负载效率</a:t>
            </a:r>
            <a:r>
              <a:rPr lang="zh-CN" altLang="en-US" sz="3200" dirty="0"/>
              <a:t>（温度传感器） ：</a:t>
            </a:r>
            <a:r>
              <a:rPr lang="en-US" altLang="zh-CN" sz="3200" dirty="0"/>
              <a:t>1 / (40 + 1) = 2%</a:t>
            </a:r>
          </a:p>
        </p:txBody>
      </p:sp>
    </p:spTree>
    <p:extLst>
      <p:ext uri="{BB962C8B-B14F-4D97-AF65-F5344CB8AC3E}">
        <p14:creationId xmlns:p14="http://schemas.microsoft.com/office/powerpoint/2010/main" val="2587193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64DAC-6311-4888-9D31-2466BBA3218F}"/>
              </a:ext>
            </a:extLst>
          </p:cNvPr>
          <p:cNvSpPr>
            <a:spLocks noGrp="1"/>
          </p:cNvSpPr>
          <p:nvPr>
            <p:ph type="title"/>
          </p:nvPr>
        </p:nvSpPr>
        <p:spPr/>
        <p:txBody>
          <a:bodyPr/>
          <a:lstStyle/>
          <a:p>
            <a:r>
              <a:rPr lang="zh-CN" altLang="en-US" dirty="0"/>
              <a:t>数据包设计</a:t>
            </a:r>
          </a:p>
        </p:txBody>
      </p:sp>
      <p:sp>
        <p:nvSpPr>
          <p:cNvPr id="3" name="内容占位符 2">
            <a:extLst>
              <a:ext uri="{FF2B5EF4-FFF2-40B4-BE49-F238E27FC236}">
                <a16:creationId xmlns:a16="http://schemas.microsoft.com/office/drawing/2014/main" id="{BDA2BCDB-CC85-4A8C-A805-FE72B1FF3B32}"/>
              </a:ext>
            </a:extLst>
          </p:cNvPr>
          <p:cNvSpPr>
            <a:spLocks noGrp="1"/>
          </p:cNvSpPr>
          <p:nvPr>
            <p:ph idx="1"/>
          </p:nvPr>
        </p:nvSpPr>
        <p:spPr/>
        <p:txBody>
          <a:bodyPr>
            <a:normAutofit/>
          </a:bodyPr>
          <a:lstStyle/>
          <a:p>
            <a:r>
              <a:rPr lang="zh-CN" altLang="en-US" sz="3200" dirty="0"/>
              <a:t>单独为物联网边缘设计数据包</a:t>
            </a:r>
            <a:r>
              <a:rPr lang="en-US" altLang="zh-CN" sz="3200" dirty="0"/>
              <a:t>/</a:t>
            </a:r>
            <a:r>
              <a:rPr lang="zh-CN" altLang="en-US" sz="3200" dirty="0"/>
              <a:t>帧格式</a:t>
            </a:r>
            <a:endParaRPr lang="en-US" altLang="zh-CN" sz="3200" dirty="0"/>
          </a:p>
          <a:p>
            <a:r>
              <a:rPr lang="zh-CN" altLang="en-US" sz="3200" dirty="0"/>
              <a:t>以简易原则和负载效率的出发，设置</a:t>
            </a:r>
            <a:r>
              <a:rPr lang="zh-CN" altLang="en-US" sz="3200" dirty="0">
                <a:solidFill>
                  <a:srgbClr val="FF0000"/>
                </a:solidFill>
              </a:rPr>
              <a:t>较短</a:t>
            </a:r>
            <a:r>
              <a:rPr lang="zh-CN" altLang="en-US" sz="3200" dirty="0"/>
              <a:t>的报头</a:t>
            </a:r>
            <a:endParaRPr lang="en-US" altLang="zh-CN" sz="3200" dirty="0"/>
          </a:p>
          <a:p>
            <a:r>
              <a:rPr lang="zh-CN" altLang="en-US" sz="3200" dirty="0"/>
              <a:t>使用原则</a:t>
            </a:r>
            <a:endParaRPr lang="en-US" altLang="zh-CN" sz="3200" dirty="0"/>
          </a:p>
          <a:p>
            <a:pPr marL="971550" lvl="1" indent="-514350">
              <a:buFont typeface="+mj-ea"/>
              <a:buAutoNum type="circleNumDbPlain"/>
            </a:pPr>
            <a:r>
              <a:rPr lang="zh-CN" altLang="en-US" sz="2800" dirty="0">
                <a:solidFill>
                  <a:srgbClr val="FF0000"/>
                </a:solidFill>
              </a:rPr>
              <a:t>网络边缘</a:t>
            </a:r>
            <a:r>
              <a:rPr lang="zh-CN" altLang="en-US" sz="2800" dirty="0"/>
              <a:t>：在转发节点和物联网终端设备之间，使用</a:t>
            </a:r>
            <a:r>
              <a:rPr lang="zh-CN" altLang="en-US" sz="2800" u="sng" dirty="0">
                <a:solidFill>
                  <a:srgbClr val="FF0000"/>
                </a:solidFill>
              </a:rPr>
              <a:t>新数据包及物联网协议</a:t>
            </a:r>
            <a:endParaRPr lang="en-US" altLang="zh-CN" sz="2800" u="sng" dirty="0">
              <a:solidFill>
                <a:srgbClr val="FF0000"/>
              </a:solidFill>
            </a:endParaRPr>
          </a:p>
          <a:p>
            <a:pPr marL="971550" lvl="1" indent="-514350">
              <a:buFont typeface="+mj-ea"/>
              <a:buAutoNum type="circleNumDbPlain"/>
            </a:pPr>
            <a:r>
              <a:rPr lang="zh-CN" altLang="en-US" sz="2800" dirty="0">
                <a:solidFill>
                  <a:srgbClr val="FF0000"/>
                </a:solidFill>
              </a:rPr>
              <a:t>网络核心</a:t>
            </a:r>
            <a:r>
              <a:rPr lang="zh-CN" altLang="en-US" sz="2800" dirty="0"/>
              <a:t>：在支持</a:t>
            </a:r>
            <a:r>
              <a:rPr lang="en-US" altLang="zh-CN" sz="2800" dirty="0"/>
              <a:t>IP</a:t>
            </a:r>
            <a:r>
              <a:rPr lang="zh-CN" altLang="en-US" sz="2800" dirty="0"/>
              <a:t>协议的转发节点之间以及到汇聚单元，使用</a:t>
            </a:r>
            <a:r>
              <a:rPr lang="en-US" altLang="zh-CN" sz="2800" u="sng" dirty="0">
                <a:solidFill>
                  <a:srgbClr val="FF0000"/>
                </a:solidFill>
              </a:rPr>
              <a:t>IPv6</a:t>
            </a:r>
            <a:r>
              <a:rPr lang="zh-CN" altLang="en-US" sz="2800" u="sng" dirty="0">
                <a:solidFill>
                  <a:srgbClr val="FF0000"/>
                </a:solidFill>
              </a:rPr>
              <a:t>数据包和</a:t>
            </a:r>
            <a:r>
              <a:rPr lang="en-US" altLang="zh-CN" sz="2800" u="sng" dirty="0">
                <a:solidFill>
                  <a:srgbClr val="FF0000"/>
                </a:solidFill>
              </a:rPr>
              <a:t>IP</a:t>
            </a:r>
            <a:r>
              <a:rPr lang="zh-CN" altLang="en-US" sz="2800" u="sng" dirty="0">
                <a:solidFill>
                  <a:srgbClr val="FF0000"/>
                </a:solidFill>
              </a:rPr>
              <a:t>协议</a:t>
            </a:r>
            <a:endParaRPr lang="en-US" altLang="zh-CN" sz="2800" u="sng" dirty="0">
              <a:solidFill>
                <a:srgbClr val="FF0000"/>
              </a:solidFill>
            </a:endParaRPr>
          </a:p>
          <a:p>
            <a:endParaRPr lang="zh-CN" altLang="en-US" sz="3200" dirty="0"/>
          </a:p>
        </p:txBody>
      </p:sp>
    </p:spTree>
    <p:extLst>
      <p:ext uri="{BB962C8B-B14F-4D97-AF65-F5344CB8AC3E}">
        <p14:creationId xmlns:p14="http://schemas.microsoft.com/office/powerpoint/2010/main" val="3362412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啁啾信号的特性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t>仅包含最小的开销负载、传输指向“箭头”、简单的局部地址信息以及适度的校验和</a:t>
            </a:r>
            <a:endParaRPr lang="en-US" altLang="zh-CN" sz="3200" dirty="0"/>
          </a:p>
          <a:p>
            <a:pPr marL="514350" indent="-514350">
              <a:buFont typeface="+mj-ea"/>
              <a:buAutoNum type="circleNumDbPlain"/>
            </a:pPr>
            <a:r>
              <a:rPr lang="zh-CN" altLang="en-US" sz="3200" dirty="0"/>
              <a:t>独立的非紧急设计模式</a:t>
            </a:r>
            <a:endParaRPr lang="en-US" altLang="zh-CN" sz="3200" dirty="0"/>
          </a:p>
          <a:p>
            <a:pPr marL="514350" indent="-514350">
              <a:buFont typeface="+mj-ea"/>
              <a:buAutoNum type="circleNumDbPlain"/>
            </a:pPr>
            <a:r>
              <a:rPr lang="zh-CN" altLang="en-US" sz="3200" dirty="0"/>
              <a:t>不包含重传或应答协议</a:t>
            </a:r>
            <a:endParaRPr lang="en-US" altLang="zh-CN" sz="3200" dirty="0"/>
          </a:p>
          <a:p>
            <a:pPr marL="0" indent="0">
              <a:buNone/>
            </a:pPr>
            <a:endParaRPr lang="en-US" altLang="zh-CN" sz="3200" dirty="0"/>
          </a:p>
          <a:p>
            <a:pPr marL="0" indent="0">
              <a:buNone/>
            </a:pPr>
            <a:r>
              <a:rPr lang="zh-CN" altLang="en-US" sz="3200" dirty="0"/>
              <a:t>注：全局寻址以及路由功能，由转发节点完成</a:t>
            </a:r>
            <a:endParaRPr lang="en-US" altLang="zh-CN" sz="3200" dirty="0"/>
          </a:p>
        </p:txBody>
      </p:sp>
    </p:spTree>
    <p:extLst>
      <p:ext uri="{BB962C8B-B14F-4D97-AF65-F5344CB8AC3E}">
        <p14:creationId xmlns:p14="http://schemas.microsoft.com/office/powerpoint/2010/main" val="379812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EB42BFA-FE2D-4B30-979F-7E1FFBA5B74D}"/>
              </a:ext>
            </a:extLst>
          </p:cNvPr>
          <p:cNvSpPr txBox="1"/>
          <p:nvPr/>
        </p:nvSpPr>
        <p:spPr>
          <a:xfrm>
            <a:off x="9237043" y="1268687"/>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啁啾</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9" name="内容占位符 2">
            <a:extLst>
              <a:ext uri="{FF2B5EF4-FFF2-40B4-BE49-F238E27FC236}">
                <a16:creationId xmlns:a16="http://schemas.microsoft.com/office/drawing/2014/main" id="{676BDDC9-382F-4A69-9728-06FC7C6E91C1}"/>
              </a:ext>
            </a:extLst>
          </p:cNvPr>
          <p:cNvSpPr txBox="1">
            <a:spLocks/>
          </p:cNvSpPr>
          <p:nvPr/>
        </p:nvSpPr>
        <p:spPr>
          <a:xfrm>
            <a:off x="513080" y="4240582"/>
            <a:ext cx="11165840" cy="24650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公共字段</a:t>
            </a:r>
            <a:r>
              <a:rPr lang="zh-CN" altLang="en-US" sz="3200" dirty="0"/>
              <a:t>：基本传输指向箭头、帧校验和、设备</a:t>
            </a:r>
            <a:r>
              <a:rPr lang="en-US" altLang="zh-CN" sz="3200" dirty="0"/>
              <a:t>ID+</a:t>
            </a:r>
            <a:r>
              <a:rPr lang="zh-CN" altLang="en-US" sz="3200" dirty="0"/>
              <a:t>随机数（用于</a:t>
            </a:r>
            <a:r>
              <a:rPr lang="zh-CN" altLang="en-US" sz="3200" u="sng" dirty="0">
                <a:solidFill>
                  <a:srgbClr val="FF0000"/>
                </a:solidFill>
              </a:rPr>
              <a:t>局部寻址</a:t>
            </a:r>
            <a:r>
              <a:rPr lang="zh-CN" altLang="en-US" sz="3200" dirty="0"/>
              <a:t>）</a:t>
            </a:r>
            <a:endParaRPr lang="en-US" altLang="zh-CN" sz="3200" dirty="0"/>
          </a:p>
          <a:p>
            <a:r>
              <a:rPr lang="zh-CN" altLang="en-US" sz="3200" dirty="0">
                <a:solidFill>
                  <a:srgbClr val="FF0000"/>
                </a:solidFill>
              </a:rPr>
              <a:t>私有字段</a:t>
            </a:r>
            <a:r>
              <a:rPr lang="zh-CN" altLang="en-US" sz="3200" dirty="0"/>
              <a:t> ：允许根据特定应用和制造商，定制扩展，实现</a:t>
            </a:r>
            <a:r>
              <a:rPr lang="zh-CN" altLang="en-US" sz="3200" u="sng" dirty="0">
                <a:solidFill>
                  <a:srgbClr val="FF0000"/>
                </a:solidFill>
              </a:rPr>
              <a:t>数据帧分类</a:t>
            </a:r>
            <a:r>
              <a:rPr lang="zh-CN" altLang="en-US" sz="3200" dirty="0"/>
              <a:t>（用于识别</a:t>
            </a:r>
            <a:r>
              <a:rPr lang="zh-CN" altLang="en-US" sz="3200" u="sng" dirty="0">
                <a:solidFill>
                  <a:srgbClr val="FF0000"/>
                </a:solidFill>
              </a:rPr>
              <a:t>亲缘社区</a:t>
            </a:r>
            <a:r>
              <a:rPr lang="zh-CN" altLang="en-US" sz="3200" dirty="0"/>
              <a:t>）</a:t>
            </a:r>
            <a:endParaRPr lang="en-US" altLang="zh-CN" sz="3200" u="sng" dirty="0">
              <a:solidFill>
                <a:srgbClr val="FF0000"/>
              </a:solidFill>
            </a:endParaRPr>
          </a:p>
          <a:p>
            <a:r>
              <a:rPr lang="zh-CN" altLang="en-US" sz="3200" dirty="0"/>
              <a:t>灵活而非严格固定的格式</a:t>
            </a:r>
            <a:endParaRPr lang="en-US" altLang="zh-CN" sz="3200" dirty="0"/>
          </a:p>
        </p:txBody>
      </p:sp>
      <p:pic>
        <p:nvPicPr>
          <p:cNvPr id="3" name="图片 2">
            <a:extLst>
              <a:ext uri="{FF2B5EF4-FFF2-40B4-BE49-F238E27FC236}">
                <a16:creationId xmlns:a16="http://schemas.microsoft.com/office/drawing/2014/main" id="{3CC53418-70D2-44A1-B0DC-645D0B8BD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139" y="394877"/>
            <a:ext cx="7930250" cy="3600000"/>
          </a:xfrm>
          <a:prstGeom prst="rect">
            <a:avLst/>
          </a:prstGeom>
        </p:spPr>
      </p:pic>
    </p:spTree>
    <p:extLst>
      <p:ext uri="{BB962C8B-B14F-4D97-AF65-F5344CB8AC3E}">
        <p14:creationId xmlns:p14="http://schemas.microsoft.com/office/powerpoint/2010/main" val="2606984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50A86-E6C9-418D-A303-AAF99BC81896}"/>
              </a:ext>
            </a:extLst>
          </p:cNvPr>
          <p:cNvSpPr>
            <a:spLocks noGrp="1"/>
          </p:cNvSpPr>
          <p:nvPr>
            <p:ph type="title"/>
          </p:nvPr>
        </p:nvSpPr>
        <p:spPr/>
        <p:txBody>
          <a:bodyPr/>
          <a:lstStyle/>
          <a:p>
            <a:r>
              <a:rPr lang="zh-CN" altLang="en-US" dirty="0"/>
              <a:t>发布</a:t>
            </a:r>
            <a:r>
              <a:rPr lang="en-US" altLang="zh-CN" dirty="0"/>
              <a:t>/</a:t>
            </a:r>
            <a:r>
              <a:rPr lang="zh-CN" altLang="en-US" dirty="0"/>
              <a:t>订阅模式与指向箭头</a:t>
            </a:r>
          </a:p>
        </p:txBody>
      </p:sp>
      <p:pic>
        <p:nvPicPr>
          <p:cNvPr id="5" name="图片 4">
            <a:extLst>
              <a:ext uri="{FF2B5EF4-FFF2-40B4-BE49-F238E27FC236}">
                <a16:creationId xmlns:a16="http://schemas.microsoft.com/office/drawing/2014/main" id="{147D7243-98F9-46E8-8FE2-C11796AB6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557" y="1690688"/>
            <a:ext cx="6636740" cy="4320000"/>
          </a:xfrm>
          <a:prstGeom prst="rect">
            <a:avLst/>
          </a:prstGeom>
        </p:spPr>
      </p:pic>
    </p:spTree>
    <p:extLst>
      <p:ext uri="{BB962C8B-B14F-4D97-AF65-F5344CB8AC3E}">
        <p14:creationId xmlns:p14="http://schemas.microsoft.com/office/powerpoint/2010/main" val="342786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轻量级与一次性</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t>物联网“啁啾”信号，更像是</a:t>
            </a:r>
            <a:r>
              <a:rPr lang="zh-CN" altLang="en-US" sz="3200" dirty="0">
                <a:solidFill>
                  <a:srgbClr val="FF0000"/>
                </a:solidFill>
              </a:rPr>
              <a:t>自然界</a:t>
            </a:r>
            <a:r>
              <a:rPr lang="zh-CN" altLang="en-US" sz="3200" dirty="0"/>
              <a:t>的花粉或者鸟鸣</a:t>
            </a:r>
            <a:endParaRPr lang="en-US" altLang="zh-CN" sz="3200" dirty="0"/>
          </a:p>
          <a:p>
            <a:pPr marL="514350" indent="-514350">
              <a:buFont typeface="+mj-ea"/>
              <a:buAutoNum type="circleNumDbPlain"/>
            </a:pPr>
            <a:r>
              <a:rPr lang="zh-CN" altLang="en-US" sz="3200" dirty="0">
                <a:solidFill>
                  <a:srgbClr val="FF0000"/>
                </a:solidFill>
              </a:rPr>
              <a:t>轻量级</a:t>
            </a:r>
            <a:r>
              <a:rPr lang="zh-CN" altLang="en-US" sz="3200" dirty="0"/>
              <a:t>（极少造成网络拥塞）、</a:t>
            </a:r>
            <a:r>
              <a:rPr lang="zh-CN" altLang="en-US" sz="3200" dirty="0">
                <a:solidFill>
                  <a:srgbClr val="FF0000"/>
                </a:solidFill>
              </a:rPr>
              <a:t>一次性</a:t>
            </a:r>
            <a:r>
              <a:rPr lang="zh-CN" altLang="en-US" sz="3200" dirty="0"/>
              <a:t>（无重传机制）、传播广泛</a:t>
            </a:r>
            <a:endParaRPr lang="en-US" altLang="zh-CN" sz="3200" dirty="0"/>
          </a:p>
          <a:p>
            <a:pPr marL="514350" indent="-514350">
              <a:buFont typeface="+mj-ea"/>
              <a:buAutoNum type="circleNumDbPlain"/>
            </a:pPr>
            <a:r>
              <a:rPr lang="zh-CN" altLang="en-US" sz="3200" dirty="0"/>
              <a:t>携带信息只针对其“</a:t>
            </a:r>
            <a:r>
              <a:rPr lang="zh-CN" altLang="en-US" sz="3200" dirty="0">
                <a:solidFill>
                  <a:srgbClr val="FF0000"/>
                </a:solidFill>
              </a:rPr>
              <a:t>感兴趣</a:t>
            </a:r>
            <a:r>
              <a:rPr lang="zh-CN" altLang="en-US" sz="3200" dirty="0"/>
              <a:t>”的汇聚单元（上行通路，经由转发节点传输）或终端设备（</a:t>
            </a:r>
            <a:r>
              <a:rPr lang="en-US" altLang="zh-CN" sz="3200" dirty="0"/>
              <a:t>M2M</a:t>
            </a:r>
            <a:r>
              <a:rPr lang="zh-CN" altLang="en-US" sz="3200" dirty="0"/>
              <a:t>通信）</a:t>
            </a:r>
            <a:endParaRPr lang="en-US" altLang="zh-CN" sz="3200" dirty="0"/>
          </a:p>
          <a:p>
            <a:pPr marL="514350" indent="-514350">
              <a:buFont typeface="+mj-ea"/>
              <a:buAutoNum type="circleNumDbPlain"/>
            </a:pPr>
            <a:r>
              <a:rPr lang="zh-CN" altLang="en-US" sz="3200" dirty="0"/>
              <a:t>面向接收者，而非面向发送者</a:t>
            </a:r>
            <a:endParaRPr lang="en-US" altLang="zh-CN" sz="3200" dirty="0"/>
          </a:p>
        </p:txBody>
      </p:sp>
    </p:spTree>
    <p:extLst>
      <p:ext uri="{BB962C8B-B14F-4D97-AF65-F5344CB8AC3E}">
        <p14:creationId xmlns:p14="http://schemas.microsoft.com/office/powerpoint/2010/main" val="1473367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592188-4362-4200-BB2D-9E54CE1BC3BE}"/>
              </a:ext>
            </a:extLst>
          </p:cNvPr>
          <p:cNvSpPr txBox="1">
            <a:spLocks/>
          </p:cNvSpPr>
          <p:nvPr/>
        </p:nvSpPr>
        <p:spPr>
          <a:xfrm>
            <a:off x="584200" y="4928322"/>
            <a:ext cx="11165840" cy="1167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转发节点裁剪、封装，并加上</a:t>
            </a:r>
            <a:r>
              <a:rPr lang="zh-CN" altLang="en-US" sz="3200" dirty="0">
                <a:solidFill>
                  <a:srgbClr val="FF0000"/>
                </a:solidFill>
              </a:rPr>
              <a:t>必要的信息</a:t>
            </a:r>
            <a:endParaRPr lang="en-US" altLang="zh-CN" sz="3200" dirty="0">
              <a:solidFill>
                <a:srgbClr val="FF0000"/>
              </a:solidFill>
            </a:endParaRPr>
          </a:p>
          <a:p>
            <a:r>
              <a:rPr lang="zh-CN" altLang="en-US" sz="3200" dirty="0"/>
              <a:t>网络边缘（啁啾数据包）</a:t>
            </a:r>
            <a:r>
              <a:rPr lang="en-US" altLang="zh-CN" sz="3200" dirty="0"/>
              <a:t>+</a:t>
            </a:r>
            <a:r>
              <a:rPr lang="zh-CN" altLang="en-US" sz="3200" dirty="0"/>
              <a:t>网络核心（</a:t>
            </a:r>
            <a:r>
              <a:rPr lang="en-US" altLang="zh-CN" sz="3200" dirty="0"/>
              <a:t>IPv6</a:t>
            </a:r>
            <a:r>
              <a:rPr lang="zh-CN" altLang="en-US" sz="3200" dirty="0"/>
              <a:t>数据包）</a:t>
            </a:r>
            <a:endParaRPr lang="en-US" altLang="zh-CN" sz="3200" dirty="0"/>
          </a:p>
        </p:txBody>
      </p:sp>
      <p:pic>
        <p:nvPicPr>
          <p:cNvPr id="4" name="图片 3">
            <a:extLst>
              <a:ext uri="{FF2B5EF4-FFF2-40B4-BE49-F238E27FC236}">
                <a16:creationId xmlns:a16="http://schemas.microsoft.com/office/drawing/2014/main" id="{51C9DDD2-4DF3-4681-84A1-D5435D289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34" y="599363"/>
            <a:ext cx="10327882" cy="3960000"/>
          </a:xfrm>
          <a:prstGeom prst="rect">
            <a:avLst/>
          </a:prstGeom>
        </p:spPr>
      </p:pic>
    </p:spTree>
    <p:extLst>
      <p:ext uri="{BB962C8B-B14F-4D97-AF65-F5344CB8AC3E}">
        <p14:creationId xmlns:p14="http://schemas.microsoft.com/office/powerpoint/2010/main" val="193700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局部超配置</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4034738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8AE2A-C10A-4DA2-9BCE-37154F8B17A8}"/>
              </a:ext>
            </a:extLst>
          </p:cNvPr>
          <p:cNvSpPr>
            <a:spLocks noGrp="1"/>
          </p:cNvSpPr>
          <p:nvPr>
            <p:ph type="title"/>
          </p:nvPr>
        </p:nvSpPr>
        <p:spPr/>
        <p:txBody>
          <a:bodyPr/>
          <a:lstStyle/>
          <a:p>
            <a:r>
              <a:rPr lang="zh-CN" altLang="en-US" dirty="0"/>
              <a:t>如何有效？</a:t>
            </a:r>
          </a:p>
        </p:txBody>
      </p:sp>
      <p:sp>
        <p:nvSpPr>
          <p:cNvPr id="3" name="内容占位符 2">
            <a:extLst>
              <a:ext uri="{FF2B5EF4-FFF2-40B4-BE49-F238E27FC236}">
                <a16:creationId xmlns:a16="http://schemas.microsoft.com/office/drawing/2014/main" id="{DF7F533E-9621-48ED-843A-0A50C8DF47DD}"/>
              </a:ext>
            </a:extLst>
          </p:cNvPr>
          <p:cNvSpPr>
            <a:spLocks noGrp="1"/>
          </p:cNvSpPr>
          <p:nvPr>
            <p:ph idx="1"/>
          </p:nvPr>
        </p:nvSpPr>
        <p:spPr/>
        <p:txBody>
          <a:bodyPr>
            <a:normAutofit/>
          </a:bodyPr>
          <a:lstStyle/>
          <a:p>
            <a:r>
              <a:rPr lang="zh-CN" altLang="en-US" sz="3200" dirty="0"/>
              <a:t>轻量级组件构成的大规模网络</a:t>
            </a:r>
            <a:endParaRPr lang="en-US" altLang="zh-CN" sz="3200" dirty="0"/>
          </a:p>
          <a:p>
            <a:r>
              <a:rPr lang="zh-CN" altLang="en-US" sz="3200" dirty="0"/>
              <a:t>简易的数据包和协议，任何啁啾数据包均</a:t>
            </a:r>
            <a:r>
              <a:rPr lang="zh-CN" altLang="en-US" sz="3200" dirty="0">
                <a:solidFill>
                  <a:srgbClr val="FF0000"/>
                </a:solidFill>
              </a:rPr>
              <a:t>不保证</a:t>
            </a:r>
            <a:r>
              <a:rPr lang="zh-CN" altLang="en-US" sz="3200" dirty="0"/>
              <a:t>可靠连接</a:t>
            </a:r>
            <a:endParaRPr lang="en-US" altLang="zh-CN" sz="3200" dirty="0"/>
          </a:p>
          <a:p>
            <a:endParaRPr lang="en-US" altLang="zh-CN" sz="3200" dirty="0"/>
          </a:p>
          <a:p>
            <a:pPr marL="0" indent="0">
              <a:buNone/>
            </a:pPr>
            <a:r>
              <a:rPr lang="en-US" altLang="zh-CN" sz="3200" dirty="0"/>
              <a:t>Q: </a:t>
            </a:r>
            <a:r>
              <a:rPr lang="zh-CN" altLang="en-US" sz="3200" dirty="0"/>
              <a:t>应当如何管理这一不可预测的连接，使之有效？</a:t>
            </a:r>
            <a:endParaRPr lang="en-US" altLang="zh-CN" sz="3200" dirty="0"/>
          </a:p>
          <a:p>
            <a:endParaRPr lang="zh-CN" altLang="en-US" sz="3200" dirty="0"/>
          </a:p>
        </p:txBody>
      </p:sp>
    </p:spTree>
    <p:extLst>
      <p:ext uri="{BB962C8B-B14F-4D97-AF65-F5344CB8AC3E}">
        <p14:creationId xmlns:p14="http://schemas.microsoft.com/office/powerpoint/2010/main" val="3244702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E20F53-2E6E-4CA7-857A-F92502EEF546}"/>
              </a:ext>
            </a:extLst>
          </p:cNvPr>
          <p:cNvPicPr>
            <a:picLocks noChangeAspect="1"/>
          </p:cNvPicPr>
          <p:nvPr/>
        </p:nvPicPr>
        <p:blipFill>
          <a:blip r:embed="rId2"/>
          <a:stretch>
            <a:fillRect/>
          </a:stretch>
        </p:blipFill>
        <p:spPr>
          <a:xfrm>
            <a:off x="317492" y="942360"/>
            <a:ext cx="6408788" cy="5400000"/>
          </a:xfrm>
          <a:prstGeom prst="rect">
            <a:avLst/>
          </a:prstGeom>
        </p:spPr>
      </p:pic>
      <p:sp>
        <p:nvSpPr>
          <p:cNvPr id="3" name="内容占位符 3">
            <a:extLst>
              <a:ext uri="{FF2B5EF4-FFF2-40B4-BE49-F238E27FC236}">
                <a16:creationId xmlns:a16="http://schemas.microsoft.com/office/drawing/2014/main" id="{2E24DE27-0B9F-4A85-88B2-C77D4D687A5F}"/>
              </a:ext>
            </a:extLst>
          </p:cNvPr>
          <p:cNvSpPr txBox="1">
            <a:spLocks/>
          </p:cNvSpPr>
          <p:nvPr/>
        </p:nvSpPr>
        <p:spPr>
          <a:xfrm>
            <a:off x="6726280" y="942360"/>
            <a:ext cx="5181600" cy="5265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应用层</a:t>
            </a:r>
            <a:r>
              <a:rPr lang="zh-CN" altLang="en-US" dirty="0"/>
              <a:t>：定义数据格式，以及按照格式解读数据</a:t>
            </a:r>
            <a:endParaRPr lang="en-US" altLang="zh-CN" dirty="0"/>
          </a:p>
          <a:p>
            <a:r>
              <a:rPr lang="zh-CN" altLang="en-US" dirty="0">
                <a:solidFill>
                  <a:srgbClr val="FF0000"/>
                </a:solidFill>
              </a:rPr>
              <a:t>运</a:t>
            </a:r>
            <a:r>
              <a:rPr lang="en-US" altLang="zh-CN" dirty="0">
                <a:solidFill>
                  <a:srgbClr val="FF0000"/>
                </a:solidFill>
              </a:rPr>
              <a:t>/</a:t>
            </a:r>
            <a:r>
              <a:rPr lang="zh-CN" altLang="en-US" dirty="0">
                <a:solidFill>
                  <a:srgbClr val="FF0000"/>
                </a:solidFill>
              </a:rPr>
              <a:t>传输层</a:t>
            </a:r>
            <a:r>
              <a:rPr lang="zh-CN" altLang="en-US" dirty="0"/>
              <a:t>：定义</a:t>
            </a:r>
            <a:r>
              <a:rPr lang="zh-CN" altLang="en-US" dirty="0">
                <a:solidFill>
                  <a:srgbClr val="FF0000"/>
                </a:solidFill>
              </a:rPr>
              <a:t>端口</a:t>
            </a:r>
            <a:r>
              <a:rPr lang="zh-CN" altLang="en-US" dirty="0"/>
              <a:t>，确定主机上应用程序的身份，并将数据包交给对应的应用程序</a:t>
            </a:r>
            <a:endParaRPr lang="en-US" altLang="zh-CN" dirty="0"/>
          </a:p>
          <a:p>
            <a:r>
              <a:rPr lang="zh-CN" altLang="en-US" dirty="0">
                <a:solidFill>
                  <a:srgbClr val="FF0000"/>
                </a:solidFill>
              </a:rPr>
              <a:t>网络层</a:t>
            </a:r>
            <a:r>
              <a:rPr lang="zh-CN" altLang="en-US" dirty="0"/>
              <a:t>：定义</a:t>
            </a:r>
            <a:r>
              <a:rPr lang="en-US" altLang="zh-CN" dirty="0">
                <a:solidFill>
                  <a:srgbClr val="FF0000"/>
                </a:solidFill>
              </a:rPr>
              <a:t>IP</a:t>
            </a:r>
            <a:r>
              <a:rPr lang="zh-CN" altLang="en-US" dirty="0">
                <a:solidFill>
                  <a:srgbClr val="FF0000"/>
                </a:solidFill>
              </a:rPr>
              <a:t>地址</a:t>
            </a:r>
            <a:r>
              <a:rPr lang="zh-CN" altLang="en-US" dirty="0"/>
              <a:t>，确定主机所在的网络位置，子网内通过</a:t>
            </a:r>
            <a:r>
              <a:rPr lang="en-US" altLang="zh-CN" dirty="0"/>
              <a:t>IP</a:t>
            </a:r>
            <a:r>
              <a:rPr lang="zh-CN" altLang="en-US" dirty="0"/>
              <a:t>实现</a:t>
            </a:r>
            <a:r>
              <a:rPr lang="en-US" altLang="zh-CN" dirty="0">
                <a:solidFill>
                  <a:srgbClr val="FF0000"/>
                </a:solidFill>
              </a:rPr>
              <a:t>MAC</a:t>
            </a:r>
            <a:r>
              <a:rPr lang="zh-CN" altLang="en-US" dirty="0">
                <a:solidFill>
                  <a:srgbClr val="FF0000"/>
                </a:solidFill>
              </a:rPr>
              <a:t>寻址</a:t>
            </a:r>
            <a:r>
              <a:rPr lang="zh-CN" altLang="en-US" dirty="0"/>
              <a:t>，子网外则通过</a:t>
            </a:r>
            <a:r>
              <a:rPr lang="zh-CN" altLang="en-US" dirty="0">
                <a:solidFill>
                  <a:srgbClr val="FF0000"/>
                </a:solidFill>
              </a:rPr>
              <a:t>路由转发</a:t>
            </a:r>
            <a:r>
              <a:rPr lang="zh-CN" altLang="en-US" dirty="0"/>
              <a:t>数据包</a:t>
            </a:r>
            <a:endParaRPr lang="en-US" altLang="zh-CN" dirty="0"/>
          </a:p>
          <a:p>
            <a:r>
              <a:rPr lang="zh-CN" altLang="en-US" dirty="0">
                <a:solidFill>
                  <a:srgbClr val="FF0000"/>
                </a:solidFill>
              </a:rPr>
              <a:t>链路层</a:t>
            </a:r>
            <a:r>
              <a:rPr lang="zh-CN" altLang="en-US" dirty="0"/>
              <a:t>：对</a:t>
            </a:r>
            <a:r>
              <a:rPr lang="en-US" altLang="zh-CN" dirty="0"/>
              <a:t>0</a:t>
            </a:r>
            <a:r>
              <a:rPr lang="zh-CN" altLang="en-US" dirty="0"/>
              <a:t>和</a:t>
            </a:r>
            <a:r>
              <a:rPr lang="en-US" altLang="zh-CN" dirty="0"/>
              <a:t>1</a:t>
            </a:r>
            <a:r>
              <a:rPr lang="zh-CN" altLang="en-US" dirty="0"/>
              <a:t>分组，定义数据帧，确定主机的物理地址（</a:t>
            </a:r>
            <a:r>
              <a:rPr lang="en-US" altLang="zh-CN" dirty="0">
                <a:solidFill>
                  <a:srgbClr val="FF0000"/>
                </a:solidFill>
              </a:rPr>
              <a:t>MAC</a:t>
            </a:r>
            <a:r>
              <a:rPr lang="zh-CN" altLang="en-US" dirty="0">
                <a:solidFill>
                  <a:srgbClr val="FF0000"/>
                </a:solidFill>
              </a:rPr>
              <a:t>地址</a:t>
            </a:r>
            <a:r>
              <a:rPr lang="zh-CN" altLang="en-US" dirty="0"/>
              <a:t>），传输数据</a:t>
            </a:r>
          </a:p>
        </p:txBody>
      </p:sp>
    </p:spTree>
    <p:extLst>
      <p:ext uri="{BB962C8B-B14F-4D97-AF65-F5344CB8AC3E}">
        <p14:creationId xmlns:p14="http://schemas.microsoft.com/office/powerpoint/2010/main" val="3795274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局部超配置模式</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0" indent="0">
              <a:buNone/>
            </a:pPr>
            <a:r>
              <a:rPr lang="zh-CN" altLang="en-US" sz="3200" dirty="0"/>
              <a:t>以局部超配置，保证数据传输</a:t>
            </a:r>
            <a:endParaRPr lang="en-US" altLang="zh-CN" sz="3200" dirty="0"/>
          </a:p>
          <a:p>
            <a:pPr marL="514350" indent="-514350">
              <a:buFont typeface="+mj-ea"/>
              <a:buAutoNum type="circleNumDbPlain"/>
            </a:pPr>
            <a:r>
              <a:rPr lang="zh-CN" altLang="en-US" sz="3200" dirty="0">
                <a:solidFill>
                  <a:srgbClr val="FF0000"/>
                </a:solidFill>
              </a:rPr>
              <a:t>局部</a:t>
            </a:r>
            <a:r>
              <a:rPr lang="zh-CN" altLang="en-US" sz="3200" dirty="0"/>
              <a:t>：限于物联网终端设备与转发节点之间，也就是</a:t>
            </a:r>
            <a:r>
              <a:rPr lang="zh-CN" altLang="en-US" sz="3200" u="sng" dirty="0">
                <a:solidFill>
                  <a:srgbClr val="FF0000"/>
                </a:solidFill>
              </a:rPr>
              <a:t>网络边缘</a:t>
            </a:r>
            <a:r>
              <a:rPr lang="zh-CN" altLang="en-US" sz="3200" dirty="0"/>
              <a:t>部分</a:t>
            </a:r>
            <a:endParaRPr lang="en-US" altLang="zh-CN" sz="3200" dirty="0"/>
          </a:p>
          <a:p>
            <a:pPr marL="514350" indent="-514350">
              <a:buFont typeface="+mj-ea"/>
              <a:buAutoNum type="circleNumDbPlain"/>
            </a:pPr>
            <a:r>
              <a:rPr lang="zh-CN" altLang="en-US" sz="3200" dirty="0">
                <a:solidFill>
                  <a:srgbClr val="FF0000"/>
                </a:solidFill>
              </a:rPr>
              <a:t>超配置</a:t>
            </a:r>
            <a:r>
              <a:rPr lang="zh-CN" altLang="en-US" sz="3200" dirty="0"/>
              <a:t>：轻量级的啁啾信号可以一遍又一遍广播（类似于汽车报警器、鸟鸣声、花粉），通过蛮力手段来确保数据成功传递</a:t>
            </a:r>
            <a:endParaRPr lang="en-US" altLang="zh-CN" sz="3200" dirty="0"/>
          </a:p>
        </p:txBody>
      </p:sp>
    </p:spTree>
    <p:extLst>
      <p:ext uri="{BB962C8B-B14F-4D97-AF65-F5344CB8AC3E}">
        <p14:creationId xmlns:p14="http://schemas.microsoft.com/office/powerpoint/2010/main" val="2103176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以数量保证可靠性</a:t>
            </a:r>
          </a:p>
        </p:txBody>
      </p:sp>
      <p:pic>
        <p:nvPicPr>
          <p:cNvPr id="4" name="图片 3">
            <a:extLst>
              <a:ext uri="{FF2B5EF4-FFF2-40B4-BE49-F238E27FC236}">
                <a16:creationId xmlns:a16="http://schemas.microsoft.com/office/drawing/2014/main" id="{3C9EF992-713C-40FA-9365-475942C6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33" y="1548448"/>
            <a:ext cx="7749949" cy="4320000"/>
          </a:xfrm>
          <a:prstGeom prst="rect">
            <a:avLst/>
          </a:prstGeom>
        </p:spPr>
      </p:pic>
      <p:sp>
        <p:nvSpPr>
          <p:cNvPr id="6" name="内容占位符 2">
            <a:extLst>
              <a:ext uri="{FF2B5EF4-FFF2-40B4-BE49-F238E27FC236}">
                <a16:creationId xmlns:a16="http://schemas.microsoft.com/office/drawing/2014/main" id="{449368C9-5FBB-417E-88F5-2CD6A76ABC22}"/>
              </a:ext>
            </a:extLst>
          </p:cNvPr>
          <p:cNvSpPr txBox="1">
            <a:spLocks/>
          </p:cNvSpPr>
          <p:nvPr/>
        </p:nvSpPr>
        <p:spPr>
          <a:xfrm>
            <a:off x="7711440" y="1409272"/>
            <a:ext cx="3901440" cy="3406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u="sng" dirty="0">
                <a:solidFill>
                  <a:srgbClr val="FF0000"/>
                </a:solidFill>
              </a:rPr>
              <a:t>数百个</a:t>
            </a:r>
            <a:r>
              <a:rPr lang="zh-CN" altLang="en-US" dirty="0"/>
              <a:t>传感器，以无线方式监测大桥的状态</a:t>
            </a:r>
            <a:endParaRPr lang="en-US" altLang="zh-CN" dirty="0"/>
          </a:p>
          <a:p>
            <a:r>
              <a:rPr lang="zh-CN" altLang="en-US" dirty="0"/>
              <a:t>监测数据以无线方式发送给转发节点</a:t>
            </a:r>
            <a:endParaRPr lang="en-US" altLang="zh-CN" dirty="0"/>
          </a:p>
          <a:p>
            <a:r>
              <a:rPr lang="zh-CN" altLang="en-US" dirty="0"/>
              <a:t>传感器使用</a:t>
            </a:r>
            <a:r>
              <a:rPr lang="zh-CN" altLang="en-US" u="sng" dirty="0">
                <a:solidFill>
                  <a:srgbClr val="FF0000"/>
                </a:solidFill>
              </a:rPr>
              <a:t>太阳能</a:t>
            </a:r>
            <a:r>
              <a:rPr lang="zh-CN" altLang="en-US" dirty="0"/>
              <a:t>供电（阳光、路灯）</a:t>
            </a:r>
            <a:endParaRPr lang="en-US" altLang="zh-CN" dirty="0"/>
          </a:p>
        </p:txBody>
      </p:sp>
    </p:spTree>
    <p:extLst>
      <p:ext uri="{BB962C8B-B14F-4D97-AF65-F5344CB8AC3E}">
        <p14:creationId xmlns:p14="http://schemas.microsoft.com/office/powerpoint/2010/main" val="3831127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超配置的成本</a:t>
            </a:r>
          </a:p>
        </p:txBody>
      </p:sp>
      <p:sp>
        <p:nvSpPr>
          <p:cNvPr id="3" name="内容占位符 2">
            <a:extLst>
              <a:ext uri="{FF2B5EF4-FFF2-40B4-BE49-F238E27FC236}">
                <a16:creationId xmlns:a16="http://schemas.microsoft.com/office/drawing/2014/main" id="{42A3D672-37E8-42FA-BF42-1910DA8C812F}"/>
              </a:ext>
            </a:extLst>
          </p:cNvPr>
          <p:cNvSpPr>
            <a:spLocks noGrp="1"/>
          </p:cNvSpPr>
          <p:nvPr>
            <p:ph idx="1"/>
          </p:nvPr>
        </p:nvSpPr>
        <p:spPr/>
        <p:txBody>
          <a:bodyPr>
            <a:normAutofit/>
          </a:bodyPr>
          <a:lstStyle/>
          <a:p>
            <a:pPr marL="514350" indent="-514350">
              <a:buFont typeface="+mj-ea"/>
              <a:buAutoNum type="circleNumDbPlain"/>
            </a:pPr>
            <a:r>
              <a:rPr lang="zh-CN" altLang="en-US" sz="3200" dirty="0"/>
              <a:t>终端设备成本</a:t>
            </a:r>
            <a:endParaRPr lang="en-US" altLang="zh-CN" sz="3200" dirty="0"/>
          </a:p>
          <a:p>
            <a:pPr lvl="1"/>
            <a:r>
              <a:rPr lang="zh-CN" altLang="en-US" sz="2800" dirty="0"/>
              <a:t>终端设备制造成本是否足够低？</a:t>
            </a:r>
            <a:endParaRPr lang="en-US" altLang="zh-CN" sz="2800" dirty="0"/>
          </a:p>
          <a:p>
            <a:pPr marL="514350" indent="-514350">
              <a:buFont typeface="+mj-ea"/>
              <a:buAutoNum type="circleNumDbPlain"/>
            </a:pPr>
            <a:r>
              <a:rPr lang="zh-CN" altLang="en-US" sz="3200" dirty="0"/>
              <a:t>通信资源成本</a:t>
            </a:r>
            <a:endParaRPr lang="en-US" altLang="zh-CN" sz="3200" dirty="0"/>
          </a:p>
          <a:p>
            <a:pPr lvl="1"/>
            <a:r>
              <a:rPr lang="zh-CN" altLang="en-US" sz="2800" dirty="0"/>
              <a:t>超配置情况下，通信资源是否足够？</a:t>
            </a:r>
          </a:p>
        </p:txBody>
      </p:sp>
    </p:spTree>
    <p:extLst>
      <p:ext uri="{BB962C8B-B14F-4D97-AF65-F5344CB8AC3E}">
        <p14:creationId xmlns:p14="http://schemas.microsoft.com/office/powerpoint/2010/main" val="125266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终端设备成本</a:t>
            </a:r>
          </a:p>
        </p:txBody>
      </p:sp>
      <p:sp>
        <p:nvSpPr>
          <p:cNvPr id="3" name="内容占位符 2">
            <a:extLst>
              <a:ext uri="{FF2B5EF4-FFF2-40B4-BE49-F238E27FC236}">
                <a16:creationId xmlns:a16="http://schemas.microsoft.com/office/drawing/2014/main" id="{42A3D672-37E8-42FA-BF42-1910DA8C812F}"/>
              </a:ext>
            </a:extLst>
          </p:cNvPr>
          <p:cNvSpPr>
            <a:spLocks noGrp="1"/>
          </p:cNvSpPr>
          <p:nvPr>
            <p:ph idx="1"/>
          </p:nvPr>
        </p:nvSpPr>
        <p:spPr/>
        <p:txBody>
          <a:bodyPr>
            <a:normAutofit/>
          </a:bodyPr>
          <a:lstStyle/>
          <a:p>
            <a:pPr marL="514350" indent="-514350">
              <a:buFont typeface="+mj-ea"/>
              <a:buAutoNum type="circleNumDbPlain"/>
            </a:pPr>
            <a:r>
              <a:rPr lang="zh-CN" altLang="en-US" sz="3200" dirty="0"/>
              <a:t>功能</a:t>
            </a:r>
            <a:endParaRPr lang="en-US" altLang="zh-CN" sz="3200" dirty="0"/>
          </a:p>
          <a:p>
            <a:pPr lvl="1"/>
            <a:r>
              <a:rPr lang="zh-CN" altLang="en-US" sz="2800" dirty="0"/>
              <a:t>仅具备发送功能</a:t>
            </a:r>
            <a:endParaRPr lang="en-US" altLang="zh-CN" sz="2800" dirty="0"/>
          </a:p>
          <a:p>
            <a:pPr lvl="1"/>
            <a:r>
              <a:rPr lang="zh-CN" altLang="en-US" sz="2800" dirty="0"/>
              <a:t>仅具备收听功能</a:t>
            </a:r>
            <a:endParaRPr lang="en-US" altLang="zh-CN" sz="2800" dirty="0"/>
          </a:p>
          <a:p>
            <a:pPr lvl="1"/>
            <a:r>
              <a:rPr lang="zh-CN" altLang="en-US" sz="2800" dirty="0"/>
              <a:t>同时具备收发功能</a:t>
            </a:r>
            <a:endParaRPr lang="en-US" altLang="zh-CN" sz="2800" dirty="0"/>
          </a:p>
          <a:p>
            <a:pPr marL="514350" indent="-514350">
              <a:buFont typeface="+mj-ea"/>
              <a:buAutoNum type="circleNumDbPlain"/>
            </a:pPr>
            <a:r>
              <a:rPr lang="zh-CN" altLang="en-US" sz="3200" dirty="0"/>
              <a:t>成本</a:t>
            </a:r>
            <a:endParaRPr lang="en-US" altLang="zh-CN" sz="3200" dirty="0"/>
          </a:p>
          <a:p>
            <a:pPr lvl="1"/>
            <a:r>
              <a:rPr lang="zh-CN" altLang="en-US" sz="2800" dirty="0"/>
              <a:t>绝大多数成本在</a:t>
            </a:r>
            <a:r>
              <a:rPr lang="en-US" altLang="zh-CN" sz="2800" dirty="0">
                <a:solidFill>
                  <a:srgbClr val="FF0000"/>
                </a:solidFill>
              </a:rPr>
              <a:t>1</a:t>
            </a:r>
            <a:r>
              <a:rPr lang="zh-CN" altLang="en-US" sz="2800" dirty="0">
                <a:solidFill>
                  <a:srgbClr val="FF0000"/>
                </a:solidFill>
              </a:rPr>
              <a:t>美元</a:t>
            </a:r>
            <a:r>
              <a:rPr lang="en-US" altLang="zh-CN" sz="2800" dirty="0"/>
              <a:t>~100</a:t>
            </a:r>
            <a:r>
              <a:rPr lang="zh-CN" altLang="en-US" sz="2800" dirty="0"/>
              <a:t>美元之间</a:t>
            </a:r>
          </a:p>
        </p:txBody>
      </p:sp>
    </p:spTree>
    <p:extLst>
      <p:ext uri="{BB962C8B-B14F-4D97-AF65-F5344CB8AC3E}">
        <p14:creationId xmlns:p14="http://schemas.microsoft.com/office/powerpoint/2010/main" val="378491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简易功能</a:t>
            </a:r>
          </a:p>
        </p:txBody>
      </p:sp>
      <p:pic>
        <p:nvPicPr>
          <p:cNvPr id="5" name="图片 4">
            <a:extLst>
              <a:ext uri="{FF2B5EF4-FFF2-40B4-BE49-F238E27FC236}">
                <a16:creationId xmlns:a16="http://schemas.microsoft.com/office/drawing/2014/main" id="{183D4FA9-C566-4FE5-AC79-0DB642964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09660"/>
            <a:ext cx="7094810" cy="4320000"/>
          </a:xfrm>
          <a:prstGeom prst="rect">
            <a:avLst/>
          </a:prstGeom>
        </p:spPr>
      </p:pic>
      <p:sp>
        <p:nvSpPr>
          <p:cNvPr id="7" name="文本框 6">
            <a:extLst>
              <a:ext uri="{FF2B5EF4-FFF2-40B4-BE49-F238E27FC236}">
                <a16:creationId xmlns:a16="http://schemas.microsoft.com/office/drawing/2014/main" id="{B76CBB3F-43E5-41A8-8C06-F42EC55433A3}"/>
              </a:ext>
            </a:extLst>
          </p:cNvPr>
          <p:cNvSpPr txBox="1"/>
          <p:nvPr/>
        </p:nvSpPr>
        <p:spPr>
          <a:xfrm flipH="1">
            <a:off x="8698524" y="2468880"/>
            <a:ext cx="2365716" cy="1077218"/>
          </a:xfrm>
          <a:prstGeom prst="rect">
            <a:avLst/>
          </a:prstGeom>
          <a:noFill/>
        </p:spPr>
        <p:txBody>
          <a:bodyPr wrap="square" rtlCol="0">
            <a:spAutoFit/>
          </a:bodyPr>
          <a:lstStyle/>
          <a:p>
            <a:r>
              <a:rPr lang="zh-CN" altLang="en-US" sz="3200" dirty="0"/>
              <a:t>状态持续监测与报告</a:t>
            </a:r>
          </a:p>
        </p:txBody>
      </p:sp>
      <p:sp>
        <p:nvSpPr>
          <p:cNvPr id="8" name="文本框 7">
            <a:extLst>
              <a:ext uri="{FF2B5EF4-FFF2-40B4-BE49-F238E27FC236}">
                <a16:creationId xmlns:a16="http://schemas.microsoft.com/office/drawing/2014/main" id="{F3E9DCED-E36D-4328-8D63-7E918BD4AC4E}"/>
              </a:ext>
            </a:extLst>
          </p:cNvPr>
          <p:cNvSpPr txBox="1"/>
          <p:nvPr/>
        </p:nvSpPr>
        <p:spPr>
          <a:xfrm flipH="1">
            <a:off x="8698524" y="4511040"/>
            <a:ext cx="2365716" cy="1077218"/>
          </a:xfrm>
          <a:prstGeom prst="rect">
            <a:avLst/>
          </a:prstGeom>
          <a:noFill/>
        </p:spPr>
        <p:txBody>
          <a:bodyPr wrap="square" rtlCol="0">
            <a:spAutoFit/>
          </a:bodyPr>
          <a:lstStyle/>
          <a:p>
            <a:r>
              <a:rPr lang="zh-CN" altLang="en-US" sz="3200" dirty="0"/>
              <a:t>指令接收与设备控制</a:t>
            </a:r>
          </a:p>
        </p:txBody>
      </p:sp>
    </p:spTree>
    <p:extLst>
      <p:ext uri="{BB962C8B-B14F-4D97-AF65-F5344CB8AC3E}">
        <p14:creationId xmlns:p14="http://schemas.microsoft.com/office/powerpoint/2010/main" val="3828510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3F9CA-0D29-44D3-97EB-3E5E4C70C902}"/>
              </a:ext>
            </a:extLst>
          </p:cNvPr>
          <p:cNvSpPr>
            <a:spLocks noGrp="1"/>
          </p:cNvSpPr>
          <p:nvPr>
            <p:ph type="title"/>
          </p:nvPr>
        </p:nvSpPr>
        <p:spPr/>
        <p:txBody>
          <a:bodyPr/>
          <a:lstStyle/>
          <a:p>
            <a:r>
              <a:rPr lang="zh-CN" altLang="en-US" dirty="0"/>
              <a:t>双向收发功能</a:t>
            </a:r>
          </a:p>
        </p:txBody>
      </p:sp>
      <p:pic>
        <p:nvPicPr>
          <p:cNvPr id="4" name="图片 3">
            <a:extLst>
              <a:ext uri="{FF2B5EF4-FFF2-40B4-BE49-F238E27FC236}">
                <a16:creationId xmlns:a16="http://schemas.microsoft.com/office/drawing/2014/main" id="{9A0D8241-6C89-44CA-93E9-6DABBEF53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32" y="1468069"/>
            <a:ext cx="8393683" cy="2880000"/>
          </a:xfrm>
          <a:prstGeom prst="rect">
            <a:avLst/>
          </a:prstGeom>
        </p:spPr>
      </p:pic>
      <p:sp>
        <p:nvSpPr>
          <p:cNvPr id="6" name="内容占位符 2">
            <a:extLst>
              <a:ext uri="{FF2B5EF4-FFF2-40B4-BE49-F238E27FC236}">
                <a16:creationId xmlns:a16="http://schemas.microsoft.com/office/drawing/2014/main" id="{BFD9CCFC-A9B5-44FD-9E07-10194DBBD781}"/>
              </a:ext>
            </a:extLst>
          </p:cNvPr>
          <p:cNvSpPr txBox="1">
            <a:spLocks/>
          </p:cNvSpPr>
          <p:nvPr/>
        </p:nvSpPr>
        <p:spPr>
          <a:xfrm>
            <a:off x="513080" y="4636822"/>
            <a:ext cx="11165840" cy="1856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rgbClr val="FF0000"/>
                </a:solidFill>
              </a:rPr>
              <a:t>上行信道</a:t>
            </a:r>
            <a:r>
              <a:rPr lang="zh-CN" altLang="en-US" sz="3200" dirty="0"/>
              <a:t>（终端设备</a:t>
            </a:r>
            <a:r>
              <a:rPr lang="en-US" altLang="zh-CN" sz="3200" dirty="0"/>
              <a:t>—</a:t>
            </a:r>
            <a:r>
              <a:rPr lang="zh-CN" altLang="en-US" sz="3200" dirty="0"/>
              <a:t>汇聚单元）：持续监测，报告状态</a:t>
            </a:r>
            <a:endParaRPr lang="en-US" altLang="zh-CN" sz="3200" dirty="0"/>
          </a:p>
          <a:p>
            <a:r>
              <a:rPr lang="zh-CN" altLang="en-US" sz="3200" dirty="0">
                <a:solidFill>
                  <a:srgbClr val="FF0000"/>
                </a:solidFill>
              </a:rPr>
              <a:t>下行信道</a:t>
            </a:r>
            <a:r>
              <a:rPr lang="zh-CN" altLang="en-US" sz="3200" dirty="0"/>
              <a:t>（汇聚单元</a:t>
            </a:r>
            <a:r>
              <a:rPr lang="en-US" altLang="zh-CN" sz="3200" dirty="0"/>
              <a:t>—</a:t>
            </a:r>
            <a:r>
              <a:rPr lang="zh-CN" altLang="en-US" sz="3200" dirty="0"/>
              <a:t>终端设备）：下达指令，控制设备</a:t>
            </a:r>
            <a:endParaRPr lang="en-US" altLang="zh-CN" sz="3200" dirty="0"/>
          </a:p>
          <a:p>
            <a:r>
              <a:rPr lang="zh-CN" altLang="en-US" sz="3200" dirty="0"/>
              <a:t>例子：温度设备控制、路灯监测与维修调度</a:t>
            </a:r>
            <a:endParaRPr lang="en-US" altLang="zh-CN" sz="3200" dirty="0"/>
          </a:p>
        </p:txBody>
      </p:sp>
    </p:spTree>
    <p:extLst>
      <p:ext uri="{BB962C8B-B14F-4D97-AF65-F5344CB8AC3E}">
        <p14:creationId xmlns:p14="http://schemas.microsoft.com/office/powerpoint/2010/main" val="144611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通信资源成本：数据量</a:t>
            </a:r>
          </a:p>
        </p:txBody>
      </p:sp>
      <p:pic>
        <p:nvPicPr>
          <p:cNvPr id="6" name="图片 5">
            <a:extLst>
              <a:ext uri="{FF2B5EF4-FFF2-40B4-BE49-F238E27FC236}">
                <a16:creationId xmlns:a16="http://schemas.microsoft.com/office/drawing/2014/main" id="{5E4A45E0-5834-4393-B209-CA536091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85" y="1690688"/>
            <a:ext cx="8245523" cy="4320000"/>
          </a:xfrm>
          <a:prstGeom prst="rect">
            <a:avLst/>
          </a:prstGeom>
        </p:spPr>
      </p:pic>
    </p:spTree>
    <p:extLst>
      <p:ext uri="{BB962C8B-B14F-4D97-AF65-F5344CB8AC3E}">
        <p14:creationId xmlns:p14="http://schemas.microsoft.com/office/powerpoint/2010/main" val="833268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9ED43-64FF-471A-A97D-79FC65A470CD}"/>
              </a:ext>
            </a:extLst>
          </p:cNvPr>
          <p:cNvSpPr>
            <a:spLocks noGrp="1"/>
          </p:cNvSpPr>
          <p:nvPr>
            <p:ph type="title"/>
          </p:nvPr>
        </p:nvSpPr>
        <p:spPr/>
        <p:txBody>
          <a:bodyPr/>
          <a:lstStyle/>
          <a:p>
            <a:r>
              <a:rPr lang="zh-CN" altLang="en-US" dirty="0"/>
              <a:t>信道传输</a:t>
            </a:r>
          </a:p>
        </p:txBody>
      </p:sp>
      <p:sp>
        <p:nvSpPr>
          <p:cNvPr id="3" name="内容占位符 2">
            <a:extLst>
              <a:ext uri="{FF2B5EF4-FFF2-40B4-BE49-F238E27FC236}">
                <a16:creationId xmlns:a16="http://schemas.microsoft.com/office/drawing/2014/main" id="{D7F5210A-2351-41C6-B544-2FAABEC70702}"/>
              </a:ext>
            </a:extLst>
          </p:cNvPr>
          <p:cNvSpPr>
            <a:spLocks noGrp="1"/>
          </p:cNvSpPr>
          <p:nvPr>
            <p:ph idx="1"/>
          </p:nvPr>
        </p:nvSpPr>
        <p:spPr>
          <a:xfrm>
            <a:off x="838200" y="1825625"/>
            <a:ext cx="9636760" cy="3589655"/>
          </a:xfrm>
        </p:spPr>
        <p:txBody>
          <a:bodyPr>
            <a:normAutofit/>
          </a:bodyPr>
          <a:lstStyle/>
          <a:p>
            <a:pPr marL="514350" indent="-514350">
              <a:buFont typeface="+mj-ea"/>
              <a:buAutoNum type="circleNumDbPlain"/>
            </a:pPr>
            <a:r>
              <a:rPr lang="zh-CN" altLang="en-US" sz="3200" dirty="0"/>
              <a:t>传统以太网或</a:t>
            </a:r>
            <a:r>
              <a:rPr lang="en-US" altLang="zh-CN" sz="3200" dirty="0" err="1"/>
              <a:t>WiFi</a:t>
            </a:r>
            <a:endParaRPr lang="en-US" altLang="zh-CN" sz="3200" dirty="0"/>
          </a:p>
          <a:p>
            <a:pPr marL="514350" indent="-514350">
              <a:buFont typeface="+mj-ea"/>
              <a:buAutoNum type="circleNumDbPlain"/>
            </a:pPr>
            <a:r>
              <a:rPr lang="zh-CN" altLang="en-US" sz="3200" dirty="0"/>
              <a:t>楼宇内基础设施，诸如电力线、双绞线、空白电视信号频段</a:t>
            </a:r>
            <a:endParaRPr lang="en-US" altLang="zh-CN" sz="3200" dirty="0"/>
          </a:p>
          <a:p>
            <a:pPr marL="514350" indent="-514350">
              <a:buFont typeface="+mj-ea"/>
              <a:buAutoNum type="circleNumDbPlain"/>
            </a:pPr>
            <a:r>
              <a:rPr lang="zh-CN" altLang="en-US" sz="3200" dirty="0"/>
              <a:t>开放空间光通信，诸如红外或可见光</a:t>
            </a:r>
            <a:endParaRPr lang="en-US" altLang="zh-CN" sz="3200" dirty="0"/>
          </a:p>
          <a:p>
            <a:pPr marL="514350" indent="-514350">
              <a:buFont typeface="+mj-ea"/>
              <a:buAutoNum type="circleNumDbPlain"/>
            </a:pPr>
            <a:r>
              <a:rPr lang="zh-CN" altLang="en-US" sz="3200" dirty="0"/>
              <a:t>免授权频段（</a:t>
            </a:r>
            <a:r>
              <a:rPr lang="en-US" altLang="zh-CN" sz="3200" dirty="0" err="1"/>
              <a:t>WiFi</a:t>
            </a:r>
            <a:r>
              <a:rPr lang="zh-CN" altLang="en-US" sz="3200" dirty="0"/>
              <a:t>，蓝牙）</a:t>
            </a:r>
            <a:endParaRPr lang="en-US" altLang="zh-CN" sz="3200" dirty="0"/>
          </a:p>
          <a:p>
            <a:pPr marL="514350" indent="-514350">
              <a:buFont typeface="+mj-ea"/>
              <a:buAutoNum type="circleNumDbPlain"/>
            </a:pPr>
            <a:endParaRPr lang="en-US" altLang="zh-CN" sz="3200" dirty="0"/>
          </a:p>
          <a:p>
            <a:pPr marL="514350" indent="-514350">
              <a:buFont typeface="+mj-ea"/>
              <a:buAutoNum type="circleNumDbPlain"/>
            </a:pPr>
            <a:endParaRPr lang="zh-CN" altLang="en-US" sz="3200" dirty="0"/>
          </a:p>
        </p:txBody>
      </p:sp>
    </p:spTree>
    <p:extLst>
      <p:ext uri="{BB962C8B-B14F-4D97-AF65-F5344CB8AC3E}">
        <p14:creationId xmlns:p14="http://schemas.microsoft.com/office/powerpoint/2010/main" val="3972564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C641D-3716-4053-A690-A4912E070C07}"/>
              </a:ext>
            </a:extLst>
          </p:cNvPr>
          <p:cNvSpPr>
            <a:spLocks noGrp="1"/>
          </p:cNvSpPr>
          <p:nvPr>
            <p:ph type="title"/>
          </p:nvPr>
        </p:nvSpPr>
        <p:spPr/>
        <p:txBody>
          <a:bodyPr/>
          <a:lstStyle/>
          <a:p>
            <a:r>
              <a:rPr lang="zh-CN" altLang="en-US" dirty="0"/>
              <a:t>通信资源成本：信道及容量</a:t>
            </a:r>
          </a:p>
        </p:txBody>
      </p:sp>
      <p:pic>
        <p:nvPicPr>
          <p:cNvPr id="4" name="图片 3">
            <a:extLst>
              <a:ext uri="{FF2B5EF4-FFF2-40B4-BE49-F238E27FC236}">
                <a16:creationId xmlns:a16="http://schemas.microsoft.com/office/drawing/2014/main" id="{030B4908-C61D-4D78-A0F8-1A6286199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880" y="1690688"/>
            <a:ext cx="6944811" cy="4320000"/>
          </a:xfrm>
          <a:prstGeom prst="rect">
            <a:avLst/>
          </a:prstGeom>
        </p:spPr>
      </p:pic>
    </p:spTree>
    <p:extLst>
      <p:ext uri="{BB962C8B-B14F-4D97-AF65-F5344CB8AC3E}">
        <p14:creationId xmlns:p14="http://schemas.microsoft.com/office/powerpoint/2010/main" val="3494340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DD6430-B400-455A-8752-C09043A78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593" y="72962"/>
            <a:ext cx="5400000" cy="2386912"/>
          </a:xfrm>
          <a:prstGeom prst="rect">
            <a:avLst/>
          </a:prstGeom>
        </p:spPr>
      </p:pic>
      <p:pic>
        <p:nvPicPr>
          <p:cNvPr id="7" name="图片 6">
            <a:extLst>
              <a:ext uri="{FF2B5EF4-FFF2-40B4-BE49-F238E27FC236}">
                <a16:creationId xmlns:a16="http://schemas.microsoft.com/office/drawing/2014/main" id="{74C37585-F204-4C59-9E27-967246C09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593" y="2449714"/>
            <a:ext cx="5400000" cy="4212824"/>
          </a:xfrm>
          <a:prstGeom prst="rect">
            <a:avLst/>
          </a:prstGeom>
        </p:spPr>
      </p:pic>
    </p:spTree>
    <p:extLst>
      <p:ext uri="{BB962C8B-B14F-4D97-AF65-F5344CB8AC3E}">
        <p14:creationId xmlns:p14="http://schemas.microsoft.com/office/powerpoint/2010/main" val="42911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链路层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14</a:t>
            </a:r>
            <a:r>
              <a:rPr lang="zh-CN" altLang="en-US" sz="2800" dirty="0"/>
              <a:t>）</a:t>
            </a:r>
            <a:endParaRPr lang="en-US" altLang="zh-CN" sz="2800" dirty="0"/>
          </a:p>
          <a:p>
            <a:pPr algn="ctr"/>
            <a:r>
              <a:rPr lang="zh-CN" altLang="en-US" sz="2800" dirty="0"/>
              <a:t>（目标</a:t>
            </a:r>
            <a:r>
              <a:rPr lang="en-US" altLang="zh-CN" sz="2800" dirty="0"/>
              <a:t>MAC</a:t>
            </a:r>
            <a:r>
              <a:rPr lang="zh-CN" altLang="en-US" sz="2800" dirty="0"/>
              <a:t>地址、源</a:t>
            </a:r>
            <a:r>
              <a:rPr lang="en-US" altLang="zh-CN" sz="2800" dirty="0"/>
              <a:t>MAC</a:t>
            </a:r>
            <a:r>
              <a:rPr lang="zh-CN" altLang="en-US" sz="2800" dirty="0"/>
              <a:t>地址）</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25908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&lt;1.5e3</a:t>
            </a:r>
            <a:r>
              <a:rPr lang="zh-CN" altLang="en-US" sz="2800" dirty="0"/>
              <a:t>）</a:t>
            </a:r>
            <a:endParaRPr lang="en-US" altLang="zh-CN" sz="2800" dirty="0"/>
          </a:p>
        </p:txBody>
      </p:sp>
      <p:sp>
        <p:nvSpPr>
          <p:cNvPr id="9" name="矩形 8">
            <a:extLst>
              <a:ext uri="{FF2B5EF4-FFF2-40B4-BE49-F238E27FC236}">
                <a16:creationId xmlns:a16="http://schemas.microsoft.com/office/drawing/2014/main" id="{3EF8F1A4-ECE4-45B7-B7AE-09190058B27C}"/>
              </a:ext>
            </a:extLst>
          </p:cNvPr>
          <p:cNvSpPr/>
          <p:nvPr/>
        </p:nvSpPr>
        <p:spPr>
          <a:xfrm>
            <a:off x="8351520" y="1918547"/>
            <a:ext cx="230632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尾部（</a:t>
            </a:r>
            <a:r>
              <a:rPr lang="en-US" altLang="zh-CN" sz="2800" dirty="0"/>
              <a:t>4</a:t>
            </a:r>
            <a:r>
              <a:rPr lang="zh-CN" altLang="en-US" sz="2800" dirty="0"/>
              <a:t>）</a:t>
            </a:r>
            <a:endParaRPr lang="en-US" altLang="zh-CN" sz="2800" dirty="0"/>
          </a:p>
          <a:p>
            <a:pPr algn="ctr"/>
            <a:r>
              <a:rPr lang="zh-CN" altLang="en-US" sz="2800" dirty="0"/>
              <a:t>（校验序列）</a:t>
            </a:r>
          </a:p>
        </p:txBody>
      </p:sp>
      <p:sp>
        <p:nvSpPr>
          <p:cNvPr id="10" name="矩形 9">
            <a:extLst>
              <a:ext uri="{FF2B5EF4-FFF2-40B4-BE49-F238E27FC236}">
                <a16:creationId xmlns:a16="http://schemas.microsoft.com/office/drawing/2014/main" id="{ED47593C-9CA0-4F4D-97A5-984EAB1E8D0D}"/>
              </a:ext>
            </a:extLst>
          </p:cNvPr>
          <p:cNvSpPr/>
          <p:nvPr/>
        </p:nvSpPr>
        <p:spPr>
          <a:xfrm>
            <a:off x="2201509" y="5073682"/>
            <a:ext cx="230632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MAC</a:t>
            </a:r>
            <a:r>
              <a:rPr lang="zh-CN" altLang="en-US" sz="2800" dirty="0"/>
              <a:t>地址（</a:t>
            </a:r>
            <a:r>
              <a:rPr lang="zh-CN" altLang="en-US" sz="2800" dirty="0">
                <a:solidFill>
                  <a:srgbClr val="FF0000"/>
                </a:solidFill>
              </a:rPr>
              <a:t>全球唯一</a:t>
            </a:r>
            <a:r>
              <a:rPr lang="zh-CN" altLang="en-US" sz="2800" dirty="0"/>
              <a:t>）</a:t>
            </a:r>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4" y="1281398"/>
            <a:ext cx="1386038" cy="523220"/>
          </a:xfrm>
          <a:prstGeom prst="rect">
            <a:avLst/>
          </a:prstGeom>
          <a:noFill/>
        </p:spPr>
        <p:txBody>
          <a:bodyPr wrap="square" rtlCol="0">
            <a:spAutoFit/>
          </a:bodyPr>
          <a:lstStyle/>
          <a:p>
            <a:r>
              <a:rPr lang="zh-CN" altLang="en-US" sz="2800" dirty="0">
                <a:solidFill>
                  <a:srgbClr val="FF0000"/>
                </a:solidFill>
                <a:latin typeface="楷体" panose="02010609060101010101" pitchFamily="49" charset="-122"/>
                <a:ea typeface="楷体" panose="02010609060101010101" pitchFamily="49" charset="-122"/>
              </a:rPr>
              <a:t>数据帧</a:t>
            </a:r>
          </a:p>
        </p:txBody>
      </p:sp>
      <p:sp>
        <p:nvSpPr>
          <p:cNvPr id="12" name="文本框 11">
            <a:extLst>
              <a:ext uri="{FF2B5EF4-FFF2-40B4-BE49-F238E27FC236}">
                <a16:creationId xmlns:a16="http://schemas.microsoft.com/office/drawing/2014/main" id="{3F347BF2-C8D9-4D6C-9ADE-4DBF1E9613D9}"/>
              </a:ext>
            </a:extLst>
          </p:cNvPr>
          <p:cNvSpPr txBox="1"/>
          <p:nvPr/>
        </p:nvSpPr>
        <p:spPr>
          <a:xfrm>
            <a:off x="2661650" y="4445465"/>
            <a:ext cx="1386038" cy="523220"/>
          </a:xfrm>
          <a:prstGeom prst="rect">
            <a:avLst/>
          </a:prstGeom>
          <a:noFill/>
        </p:spPr>
        <p:txBody>
          <a:bodyPr wrap="square" rtlCol="0">
            <a:spAutoFit/>
          </a:bodyPr>
          <a:lstStyle/>
          <a:p>
            <a:pPr algn="ctr"/>
            <a:r>
              <a:rPr lang="zh-CN" altLang="en-US" sz="2800" dirty="0">
                <a:solidFill>
                  <a:srgbClr val="FF0000"/>
                </a:solidFill>
                <a:latin typeface="楷体" panose="02010609060101010101" pitchFamily="49" charset="-122"/>
                <a:ea typeface="楷体" panose="02010609060101010101" pitchFamily="49" charset="-122"/>
              </a:rPr>
              <a:t>网卡</a:t>
            </a:r>
          </a:p>
        </p:txBody>
      </p:sp>
      <p:sp>
        <p:nvSpPr>
          <p:cNvPr id="13" name="箭头: 下 12">
            <a:extLst>
              <a:ext uri="{FF2B5EF4-FFF2-40B4-BE49-F238E27FC236}">
                <a16:creationId xmlns:a16="http://schemas.microsoft.com/office/drawing/2014/main" id="{FFE44E44-240C-45D6-9C09-F3A4D76992AF}"/>
              </a:ext>
            </a:extLst>
          </p:cNvPr>
          <p:cNvSpPr/>
          <p:nvPr/>
        </p:nvSpPr>
        <p:spPr>
          <a:xfrm>
            <a:off x="3778180" y="3176869"/>
            <a:ext cx="269508" cy="1163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E52A946-43C5-4F76-B3EF-70FB6F9B918B}"/>
              </a:ext>
            </a:extLst>
          </p:cNvPr>
          <p:cNvSpPr txBox="1"/>
          <p:nvPr/>
        </p:nvSpPr>
        <p:spPr>
          <a:xfrm>
            <a:off x="4141534" y="3408701"/>
            <a:ext cx="2125579" cy="523220"/>
          </a:xfrm>
          <a:prstGeom prst="rect">
            <a:avLst/>
          </a:prstGeom>
          <a:noFill/>
        </p:spPr>
        <p:txBody>
          <a:bodyPr wrap="square" rtlCol="0">
            <a:spAutoFit/>
          </a:bodyPr>
          <a:lstStyle/>
          <a:p>
            <a:r>
              <a:rPr lang="zh-CN" altLang="en-US" sz="2800" dirty="0">
                <a:solidFill>
                  <a:schemeClr val="accent1"/>
                </a:solidFill>
                <a:latin typeface="楷体" panose="02010609060101010101" pitchFamily="49" charset="-122"/>
                <a:ea typeface="楷体" panose="02010609060101010101" pitchFamily="49" charset="-122"/>
              </a:rPr>
              <a:t>子网内广播</a:t>
            </a:r>
          </a:p>
        </p:txBody>
      </p:sp>
      <p:sp>
        <p:nvSpPr>
          <p:cNvPr id="15" name="左大括号 14">
            <a:extLst>
              <a:ext uri="{FF2B5EF4-FFF2-40B4-BE49-F238E27FC236}">
                <a16:creationId xmlns:a16="http://schemas.microsoft.com/office/drawing/2014/main" id="{FA358BCB-7911-4966-ABBF-A8FEE0E67D4C}"/>
              </a:ext>
            </a:extLst>
          </p:cNvPr>
          <p:cNvSpPr/>
          <p:nvPr/>
        </p:nvSpPr>
        <p:spPr>
          <a:xfrm>
            <a:off x="4925190" y="4777705"/>
            <a:ext cx="558265" cy="15977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2AB47E-A5A5-4E76-82C8-D8E0DB85B9BE}"/>
              </a:ext>
            </a:extLst>
          </p:cNvPr>
          <p:cNvSpPr txBox="1"/>
          <p:nvPr/>
        </p:nvSpPr>
        <p:spPr>
          <a:xfrm>
            <a:off x="5747349" y="4550462"/>
            <a:ext cx="4060792"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a:t>
            </a:r>
            <a:r>
              <a:rPr lang="zh-CN" altLang="en-US" sz="2800" dirty="0">
                <a:solidFill>
                  <a:srgbClr val="FF0000"/>
                </a:solidFill>
                <a:latin typeface="宋体" panose="02010600030101010101" pitchFamily="2" charset="-122"/>
                <a:ea typeface="宋体" panose="02010600030101010101" pitchFamily="2" charset="-122"/>
              </a:rPr>
              <a:t>匹配</a:t>
            </a:r>
            <a:r>
              <a:rPr lang="zh-CN" altLang="en-US" sz="2800" dirty="0">
                <a:latin typeface="宋体" panose="02010600030101010101" pitchFamily="2" charset="-122"/>
                <a:ea typeface="宋体" panose="02010600030101010101" pitchFamily="2" charset="-122"/>
              </a:rPr>
              <a:t>：接收</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5747349" y="5881476"/>
            <a:ext cx="4060792"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地址不匹配：丢弃</a:t>
            </a:r>
          </a:p>
        </p:txBody>
      </p:sp>
    </p:spTree>
    <p:extLst>
      <p:ext uri="{BB962C8B-B14F-4D97-AF65-F5344CB8AC3E}">
        <p14:creationId xmlns:p14="http://schemas.microsoft.com/office/powerpoint/2010/main" val="1671175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4</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终端自治</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923380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E7E45-7BBE-4A55-9214-4A7DEB15C39E}"/>
              </a:ext>
            </a:extLst>
          </p:cNvPr>
          <p:cNvSpPr>
            <a:spLocks noGrp="1"/>
          </p:cNvSpPr>
          <p:nvPr>
            <p:ph type="title"/>
          </p:nvPr>
        </p:nvSpPr>
        <p:spPr/>
        <p:txBody>
          <a:bodyPr/>
          <a:lstStyle/>
          <a:p>
            <a:r>
              <a:rPr lang="zh-CN" altLang="en-US" dirty="0"/>
              <a:t>终端自治</a:t>
            </a:r>
          </a:p>
        </p:txBody>
      </p:sp>
      <p:sp>
        <p:nvSpPr>
          <p:cNvPr id="3" name="内容占位符 2">
            <a:extLst>
              <a:ext uri="{FF2B5EF4-FFF2-40B4-BE49-F238E27FC236}">
                <a16:creationId xmlns:a16="http://schemas.microsoft.com/office/drawing/2014/main" id="{D74CBF7D-885A-408C-A8BC-3B7A07C96E7B}"/>
              </a:ext>
            </a:extLst>
          </p:cNvPr>
          <p:cNvSpPr>
            <a:spLocks noGrp="1"/>
          </p:cNvSpPr>
          <p:nvPr>
            <p:ph idx="1"/>
          </p:nvPr>
        </p:nvSpPr>
        <p:spPr>
          <a:xfrm>
            <a:off x="838200" y="1825625"/>
            <a:ext cx="9860280" cy="4006215"/>
          </a:xfrm>
        </p:spPr>
        <p:txBody>
          <a:bodyPr>
            <a:normAutofit/>
          </a:bodyPr>
          <a:lstStyle/>
          <a:p>
            <a:pPr marL="514350" indent="-514350">
              <a:buFont typeface="+mj-ea"/>
              <a:buAutoNum type="circleNumDbPlain"/>
            </a:pPr>
            <a:r>
              <a:rPr lang="zh-CN" altLang="en-US" sz="3200" dirty="0">
                <a:solidFill>
                  <a:srgbClr val="FF0000"/>
                </a:solidFill>
              </a:rPr>
              <a:t>独立运行</a:t>
            </a:r>
            <a:r>
              <a:rPr lang="zh-CN" altLang="en-US" sz="3200" dirty="0"/>
              <a:t>：物联网终端设备必须能够独立自主运行，例如监控、报告等</a:t>
            </a:r>
            <a:endParaRPr lang="en-US" altLang="zh-CN" sz="3200" dirty="0"/>
          </a:p>
          <a:p>
            <a:pPr marL="514350" indent="-514350">
              <a:buFont typeface="+mj-ea"/>
              <a:buAutoNum type="circleNumDbPlain"/>
            </a:pPr>
            <a:r>
              <a:rPr lang="zh-CN" altLang="en-US" sz="3200" dirty="0">
                <a:solidFill>
                  <a:srgbClr val="FF0000"/>
                </a:solidFill>
              </a:rPr>
              <a:t>协调行动</a:t>
            </a:r>
            <a:r>
              <a:rPr lang="zh-CN" altLang="en-US" sz="3200" dirty="0"/>
              <a:t>：数据汇聚之后，汇聚单元可以提供预警及决策支持，同时下达</a:t>
            </a:r>
            <a:r>
              <a:rPr lang="zh-CN" altLang="en-US" sz="3200" u="sng" dirty="0">
                <a:solidFill>
                  <a:srgbClr val="FF0000"/>
                </a:solidFill>
              </a:rPr>
              <a:t>指令</a:t>
            </a:r>
            <a:r>
              <a:rPr lang="zh-CN" altLang="en-US" sz="3200" dirty="0"/>
              <a:t>来控制物联网终端设备，以协调行动</a:t>
            </a:r>
            <a:endParaRPr lang="en-US" altLang="zh-CN" sz="3200" dirty="0"/>
          </a:p>
          <a:p>
            <a:pPr marL="514350" indent="-514350">
              <a:buFont typeface="+mj-ea"/>
              <a:buAutoNum type="circleNumDbPlain"/>
            </a:pPr>
            <a:r>
              <a:rPr lang="zh-CN" altLang="en-US" sz="3200" dirty="0">
                <a:solidFill>
                  <a:srgbClr val="FF0000"/>
                </a:solidFill>
              </a:rPr>
              <a:t>人机交互</a:t>
            </a:r>
            <a:r>
              <a:rPr lang="zh-CN" altLang="en-US" sz="3200" dirty="0"/>
              <a:t>：物联网终端设备与人并</a:t>
            </a:r>
            <a:r>
              <a:rPr lang="zh-CN" altLang="en-US" sz="3200" u="sng" dirty="0">
                <a:solidFill>
                  <a:srgbClr val="FF0000"/>
                </a:solidFill>
              </a:rPr>
              <a:t>不直接交互</a:t>
            </a:r>
            <a:r>
              <a:rPr lang="zh-CN" altLang="en-US" sz="3200" dirty="0"/>
              <a:t>，人机交互的接口在汇聚单元，亦即传统的终端设备（</a:t>
            </a:r>
            <a:r>
              <a:rPr lang="en-US" altLang="zh-CN" sz="3200" dirty="0"/>
              <a:t>PC</a:t>
            </a:r>
            <a:r>
              <a:rPr lang="zh-CN" altLang="en-US" sz="3200" dirty="0"/>
              <a:t>、智能手机）上运行的应用程序</a:t>
            </a:r>
            <a:endParaRPr lang="en-US" altLang="zh-CN" sz="3200" dirty="0"/>
          </a:p>
        </p:txBody>
      </p:sp>
    </p:spTree>
    <p:extLst>
      <p:ext uri="{BB962C8B-B14F-4D97-AF65-F5344CB8AC3E}">
        <p14:creationId xmlns:p14="http://schemas.microsoft.com/office/powerpoint/2010/main" val="1738820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6CC7-B591-49BE-88BA-C57BDEFB5A8E}"/>
              </a:ext>
            </a:extLst>
          </p:cNvPr>
          <p:cNvSpPr>
            <a:spLocks noGrp="1"/>
          </p:cNvSpPr>
          <p:nvPr>
            <p:ph type="title"/>
          </p:nvPr>
        </p:nvSpPr>
        <p:spPr/>
        <p:txBody>
          <a:bodyPr/>
          <a:lstStyle/>
          <a:p>
            <a:r>
              <a:rPr lang="zh-CN" altLang="en-US" dirty="0"/>
              <a:t>无人值守</a:t>
            </a:r>
          </a:p>
        </p:txBody>
      </p:sp>
      <p:pic>
        <p:nvPicPr>
          <p:cNvPr id="5" name="图片 4">
            <a:extLst>
              <a:ext uri="{FF2B5EF4-FFF2-40B4-BE49-F238E27FC236}">
                <a16:creationId xmlns:a16="http://schemas.microsoft.com/office/drawing/2014/main" id="{DD652410-6E2F-47CE-829F-EEEC7CED9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25" y="1849659"/>
            <a:ext cx="5815192" cy="3960000"/>
          </a:xfrm>
          <a:prstGeom prst="rect">
            <a:avLst/>
          </a:prstGeom>
        </p:spPr>
      </p:pic>
      <p:sp>
        <p:nvSpPr>
          <p:cNvPr id="6" name="文本框 5">
            <a:extLst>
              <a:ext uri="{FF2B5EF4-FFF2-40B4-BE49-F238E27FC236}">
                <a16:creationId xmlns:a16="http://schemas.microsoft.com/office/drawing/2014/main" id="{44AAA629-8004-4739-B604-C634C2E028D6}"/>
              </a:ext>
            </a:extLst>
          </p:cNvPr>
          <p:cNvSpPr txBox="1"/>
          <p:nvPr/>
        </p:nvSpPr>
        <p:spPr>
          <a:xfrm>
            <a:off x="7245683" y="3056847"/>
            <a:ext cx="2152851" cy="1384995"/>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独立运行</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&amp;</a:t>
            </a:r>
          </a:p>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协调行动</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16167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260D7E-2F3C-4661-B740-3390D19F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8" y="2296583"/>
            <a:ext cx="5291666" cy="3386666"/>
          </a:xfrm>
          <a:prstGeom prst="rect">
            <a:avLst/>
          </a:prstGeom>
        </p:spPr>
      </p:pic>
      <p:pic>
        <p:nvPicPr>
          <p:cNvPr id="3" name="图片 2">
            <a:extLst>
              <a:ext uri="{FF2B5EF4-FFF2-40B4-BE49-F238E27FC236}">
                <a16:creationId xmlns:a16="http://schemas.microsoft.com/office/drawing/2014/main" id="{F9DC5399-7005-4D37-A10B-A6A271600A5D}"/>
              </a:ext>
            </a:extLst>
          </p:cNvPr>
          <p:cNvPicPr>
            <a:picLocks noChangeAspect="1"/>
          </p:cNvPicPr>
          <p:nvPr/>
        </p:nvPicPr>
        <p:blipFill>
          <a:blip r:embed="rId3"/>
          <a:stretch>
            <a:fillRect/>
          </a:stretch>
        </p:blipFill>
        <p:spPr>
          <a:xfrm>
            <a:off x="6378785" y="1344083"/>
            <a:ext cx="5291667" cy="2645833"/>
          </a:xfrm>
          <a:prstGeom prst="rect">
            <a:avLst/>
          </a:prstGeom>
        </p:spPr>
      </p:pic>
      <p:sp>
        <p:nvSpPr>
          <p:cNvPr id="5" name="箭头: 左右 4">
            <a:extLst>
              <a:ext uri="{FF2B5EF4-FFF2-40B4-BE49-F238E27FC236}">
                <a16:creationId xmlns:a16="http://schemas.microsoft.com/office/drawing/2014/main" id="{C3052155-25ED-4E1B-A0D8-1E809C08CC00}"/>
              </a:ext>
            </a:extLst>
          </p:cNvPr>
          <p:cNvSpPr/>
          <p:nvPr/>
        </p:nvSpPr>
        <p:spPr>
          <a:xfrm>
            <a:off x="5400040" y="2926080"/>
            <a:ext cx="956310" cy="1625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C9F20F26-1866-452F-9D51-9626E57CD403}"/>
              </a:ext>
            </a:extLst>
          </p:cNvPr>
          <p:cNvCxnSpPr>
            <a:cxnSpLocks/>
          </p:cNvCxnSpPr>
          <p:nvPr/>
        </p:nvCxnSpPr>
        <p:spPr>
          <a:xfrm>
            <a:off x="1251284" y="1029903"/>
            <a:ext cx="7773334" cy="4889634"/>
          </a:xfrm>
          <a:prstGeom prst="line">
            <a:avLst/>
          </a:prstGeom>
          <a:ln w="57150">
            <a:prstDash val="lgDashDot"/>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944895D-F530-48C9-9921-0E3C2D6C8189}"/>
              </a:ext>
            </a:extLst>
          </p:cNvPr>
          <p:cNvSpPr txBox="1"/>
          <p:nvPr/>
        </p:nvSpPr>
        <p:spPr>
          <a:xfrm>
            <a:off x="4061525" y="1983473"/>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人机接口</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2D562459-A0F4-4D06-B2DE-6363C3E7B6ED}"/>
              </a:ext>
            </a:extLst>
          </p:cNvPr>
          <p:cNvSpPr txBox="1"/>
          <p:nvPr/>
        </p:nvSpPr>
        <p:spPr>
          <a:xfrm>
            <a:off x="5019574" y="5709427"/>
            <a:ext cx="2152851" cy="523220"/>
          </a:xfrm>
          <a:prstGeom prst="rect">
            <a:avLst/>
          </a:prstGeom>
          <a:noFill/>
        </p:spPr>
        <p:txBody>
          <a:bodyPr wrap="square" rtlCol="0">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边缘自治</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4706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三、构建互联</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59863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组网功能</a:t>
            </a:r>
            <a:endParaRPr lang="en-US" altLang="zh-CN" sz="3200" dirty="0"/>
          </a:p>
          <a:p>
            <a:pPr marL="514350" indent="-514350">
              <a:buFont typeface="+mj-lt"/>
              <a:buAutoNum type="arabicPeriod"/>
            </a:pPr>
            <a:r>
              <a:rPr lang="zh-CN" altLang="en-US" sz="3200" dirty="0"/>
              <a:t>发布智能体</a:t>
            </a:r>
            <a:endParaRPr lang="en-US" altLang="zh-CN" sz="3200" dirty="0"/>
          </a:p>
          <a:p>
            <a:pPr marL="514350" indent="-514350">
              <a:buFont typeface="+mj-lt"/>
              <a:buAutoNum type="arabicPeriod"/>
            </a:pPr>
            <a:r>
              <a:rPr lang="zh-CN" altLang="en-US" sz="3200" dirty="0"/>
              <a:t>终端管理</a:t>
            </a:r>
          </a:p>
        </p:txBody>
      </p:sp>
    </p:spTree>
    <p:extLst>
      <p:ext uri="{BB962C8B-B14F-4D97-AF65-F5344CB8AC3E}">
        <p14:creationId xmlns:p14="http://schemas.microsoft.com/office/powerpoint/2010/main" val="4004144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1 </a:t>
            </a:r>
            <a:r>
              <a:rPr lang="zh-CN" altLang="en-US" sz="5400" dirty="0">
                <a:solidFill>
                  <a:srgbClr val="FFFFFF"/>
                </a:solidFill>
              </a:rPr>
              <a:t>组网功能</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83869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482CF-8B99-4926-89EE-6C90E3147E4F}"/>
              </a:ext>
            </a:extLst>
          </p:cNvPr>
          <p:cNvSpPr>
            <a:spLocks noGrp="1"/>
          </p:cNvSpPr>
          <p:nvPr>
            <p:ph type="title"/>
          </p:nvPr>
        </p:nvSpPr>
        <p:spPr/>
        <p:txBody>
          <a:bodyPr/>
          <a:lstStyle/>
          <a:p>
            <a:r>
              <a:rPr lang="zh-CN" altLang="en-US" dirty="0"/>
              <a:t>组网功能</a:t>
            </a:r>
          </a:p>
        </p:txBody>
      </p:sp>
      <p:sp>
        <p:nvSpPr>
          <p:cNvPr id="3" name="内容占位符 2">
            <a:extLst>
              <a:ext uri="{FF2B5EF4-FFF2-40B4-BE49-F238E27FC236}">
                <a16:creationId xmlns:a16="http://schemas.microsoft.com/office/drawing/2014/main" id="{23B8F34F-54D0-4CE4-A5C4-EFA560475536}"/>
              </a:ext>
            </a:extLst>
          </p:cNvPr>
          <p:cNvSpPr>
            <a:spLocks noGrp="1"/>
          </p:cNvSpPr>
          <p:nvPr>
            <p:ph idx="1"/>
          </p:nvPr>
        </p:nvSpPr>
        <p:spPr/>
        <p:txBody>
          <a:bodyPr>
            <a:normAutofit/>
          </a:bodyPr>
          <a:lstStyle/>
          <a:p>
            <a:r>
              <a:rPr lang="zh-CN" altLang="en-US" sz="3200" dirty="0">
                <a:solidFill>
                  <a:srgbClr val="FF0000"/>
                </a:solidFill>
              </a:rPr>
              <a:t>组网</a:t>
            </a:r>
            <a:r>
              <a:rPr lang="zh-CN" altLang="en-US" sz="3200" dirty="0"/>
              <a:t>：转发节点承担组网的任务，其角色类似于因特网中的</a:t>
            </a:r>
            <a:r>
              <a:rPr lang="zh-CN" altLang="en-US" sz="3200" dirty="0">
                <a:solidFill>
                  <a:srgbClr val="FF0000"/>
                </a:solidFill>
              </a:rPr>
              <a:t>分组交换机</a:t>
            </a:r>
            <a:r>
              <a:rPr lang="zh-CN" altLang="en-US" sz="3200" dirty="0"/>
              <a:t>（包括路由器和链路层交换机）这一组网设备</a:t>
            </a:r>
            <a:endParaRPr lang="en-US" altLang="zh-CN" sz="3200" dirty="0"/>
          </a:p>
          <a:p>
            <a:r>
              <a:rPr lang="zh-CN" altLang="en-US" sz="3200" dirty="0"/>
              <a:t>与传统的分组交换机不同之处是</a:t>
            </a:r>
            <a:endParaRPr lang="en-US" altLang="zh-CN" sz="3200" dirty="0"/>
          </a:p>
          <a:p>
            <a:pPr marL="971550" lvl="1" indent="-514350">
              <a:buFont typeface="+mj-ea"/>
              <a:buAutoNum type="circleNumDbPlain"/>
            </a:pPr>
            <a:r>
              <a:rPr lang="zh-CN" altLang="en-US" sz="3200" dirty="0"/>
              <a:t>应对</a:t>
            </a:r>
            <a:r>
              <a:rPr lang="zh-CN" altLang="en-US" sz="3200" dirty="0">
                <a:solidFill>
                  <a:srgbClr val="FF0000"/>
                </a:solidFill>
              </a:rPr>
              <a:t>啁啾数据</a:t>
            </a:r>
            <a:r>
              <a:rPr lang="zh-CN" altLang="en-US" sz="3200" dirty="0"/>
              <a:t>：需要必要的裁剪、转换和封装</a:t>
            </a:r>
            <a:endParaRPr lang="en-US" altLang="zh-CN" sz="3200" dirty="0"/>
          </a:p>
          <a:p>
            <a:pPr marL="971550" lvl="1" indent="-514350">
              <a:buFont typeface="+mj-ea"/>
              <a:buAutoNum type="circleNumDbPlain"/>
            </a:pPr>
            <a:r>
              <a:rPr lang="zh-CN" altLang="en-US" sz="3200" dirty="0">
                <a:solidFill>
                  <a:srgbClr val="FF0000"/>
                </a:solidFill>
              </a:rPr>
              <a:t>倾向性</a:t>
            </a:r>
            <a:r>
              <a:rPr lang="zh-CN" altLang="en-US" sz="3200" dirty="0"/>
              <a:t>：可以通过驻留在汇聚单元内的软件智能体进行控制，从而有倾向地组网，为物联网创造软件定义的“发布</a:t>
            </a:r>
            <a:r>
              <a:rPr lang="en-US" altLang="zh-CN" sz="3200" dirty="0"/>
              <a:t>—</a:t>
            </a:r>
            <a:r>
              <a:rPr lang="zh-CN" altLang="en-US" sz="3200" dirty="0"/>
              <a:t>订阅”关系</a:t>
            </a:r>
            <a:endParaRPr lang="en-US" altLang="zh-CN" sz="3200" dirty="0"/>
          </a:p>
          <a:p>
            <a:endParaRPr lang="zh-CN" altLang="en-US" sz="3200" dirty="0"/>
          </a:p>
        </p:txBody>
      </p:sp>
    </p:spTree>
    <p:extLst>
      <p:ext uri="{BB962C8B-B14F-4D97-AF65-F5344CB8AC3E}">
        <p14:creationId xmlns:p14="http://schemas.microsoft.com/office/powerpoint/2010/main" val="2459551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193DFF-7420-425B-BE0D-9550E7034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00" y="987400"/>
            <a:ext cx="7100075" cy="4680000"/>
          </a:xfrm>
          <a:prstGeom prst="rect">
            <a:avLst/>
          </a:prstGeom>
        </p:spPr>
      </p:pic>
      <p:sp>
        <p:nvSpPr>
          <p:cNvPr id="4" name="文本框 3">
            <a:extLst>
              <a:ext uri="{FF2B5EF4-FFF2-40B4-BE49-F238E27FC236}">
                <a16:creationId xmlns:a16="http://schemas.microsoft.com/office/drawing/2014/main" id="{DBAA16AF-505C-4BE9-BF51-5FA1203FA37B}"/>
              </a:ext>
            </a:extLst>
          </p:cNvPr>
          <p:cNvSpPr txBox="1"/>
          <p:nvPr/>
        </p:nvSpPr>
        <p:spPr>
          <a:xfrm flipH="1">
            <a:off x="7823200" y="1659285"/>
            <a:ext cx="4013200" cy="4031873"/>
          </a:xfrm>
          <a:prstGeom prst="rect">
            <a:avLst/>
          </a:prstGeom>
          <a:noFill/>
        </p:spPr>
        <p:txBody>
          <a:bodyPr wrap="square" rtlCol="0">
            <a:spAutoFit/>
          </a:bodyPr>
          <a:lstStyle/>
          <a:p>
            <a:r>
              <a:rPr lang="zh-CN" altLang="en-US" sz="3200" dirty="0">
                <a:solidFill>
                  <a:srgbClr val="FF0000"/>
                </a:solidFill>
              </a:rPr>
              <a:t>终端设备</a:t>
            </a:r>
            <a:r>
              <a:rPr lang="zh-CN" altLang="en-US" sz="3200" dirty="0"/>
              <a:t>：树叶</a:t>
            </a:r>
            <a:endParaRPr lang="en-US" altLang="zh-CN" sz="3200" dirty="0"/>
          </a:p>
          <a:p>
            <a:r>
              <a:rPr lang="zh-CN" altLang="en-US" sz="3200" dirty="0">
                <a:solidFill>
                  <a:srgbClr val="FF0000"/>
                </a:solidFill>
              </a:rPr>
              <a:t>转发节点</a:t>
            </a:r>
            <a:r>
              <a:rPr lang="zh-CN" altLang="en-US" sz="3200" dirty="0"/>
              <a:t>：树枝</a:t>
            </a:r>
            <a:endParaRPr lang="en-US" altLang="zh-CN" sz="3200" dirty="0"/>
          </a:p>
          <a:p>
            <a:r>
              <a:rPr lang="zh-CN" altLang="en-US" sz="3200" dirty="0">
                <a:solidFill>
                  <a:srgbClr val="FF0000"/>
                </a:solidFill>
              </a:rPr>
              <a:t>汇聚单元</a:t>
            </a:r>
            <a:r>
              <a:rPr lang="zh-CN" altLang="en-US" sz="3200" dirty="0"/>
              <a:t>：树干</a:t>
            </a:r>
            <a:endParaRPr lang="en-US" altLang="zh-CN" sz="3200" dirty="0"/>
          </a:p>
          <a:p>
            <a:endParaRPr lang="en-US" altLang="zh-CN" sz="3200" dirty="0"/>
          </a:p>
          <a:p>
            <a:r>
              <a:rPr lang="zh-CN" altLang="en-US" sz="3200" dirty="0">
                <a:solidFill>
                  <a:srgbClr val="FF0000"/>
                </a:solidFill>
              </a:rPr>
              <a:t>上行通道</a:t>
            </a:r>
            <a:r>
              <a:rPr lang="zh-CN" altLang="en-US" sz="3200" dirty="0"/>
              <a:t>：输送光合作用产生的有机物</a:t>
            </a:r>
            <a:endParaRPr lang="en-US" altLang="zh-CN" sz="3200" dirty="0"/>
          </a:p>
          <a:p>
            <a:r>
              <a:rPr lang="zh-CN" altLang="en-US" sz="3200" dirty="0">
                <a:solidFill>
                  <a:srgbClr val="FF0000"/>
                </a:solidFill>
              </a:rPr>
              <a:t>下行通道</a:t>
            </a:r>
            <a:r>
              <a:rPr lang="zh-CN" altLang="en-US" sz="3200" dirty="0"/>
              <a:t>：运送水分和养料</a:t>
            </a:r>
          </a:p>
        </p:txBody>
      </p:sp>
    </p:spTree>
    <p:extLst>
      <p:ext uri="{BB962C8B-B14F-4D97-AF65-F5344CB8AC3E}">
        <p14:creationId xmlns:p14="http://schemas.microsoft.com/office/powerpoint/2010/main" val="3273082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树木结构</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a:bodyPr>
          <a:lstStyle/>
          <a:p>
            <a:r>
              <a:rPr lang="zh-CN" altLang="en-US" sz="3200" dirty="0"/>
              <a:t>物联网的</a:t>
            </a:r>
            <a:r>
              <a:rPr lang="zh-CN" altLang="en-US" sz="3200" dirty="0">
                <a:solidFill>
                  <a:srgbClr val="FF0000"/>
                </a:solidFill>
              </a:rPr>
              <a:t>组网理念</a:t>
            </a:r>
            <a:r>
              <a:rPr lang="zh-CN" altLang="en-US" sz="3200" dirty="0"/>
              <a:t>，更加类似于自然界的</a:t>
            </a:r>
            <a:r>
              <a:rPr lang="zh-CN" altLang="en-US" sz="3200" dirty="0">
                <a:solidFill>
                  <a:srgbClr val="FF0000"/>
                </a:solidFill>
              </a:rPr>
              <a:t>树木结构</a:t>
            </a:r>
            <a:endParaRPr lang="en-US" altLang="zh-CN" sz="3200" dirty="0">
              <a:solidFill>
                <a:srgbClr val="FF0000"/>
              </a:solidFill>
            </a:endParaRPr>
          </a:p>
          <a:p>
            <a:r>
              <a:rPr lang="zh-CN" altLang="en-US" sz="3200" dirty="0"/>
              <a:t>树木结构，具备良好的</a:t>
            </a:r>
            <a:r>
              <a:rPr lang="zh-CN" altLang="en-US" sz="3200" dirty="0">
                <a:solidFill>
                  <a:srgbClr val="FF0000"/>
                </a:solidFill>
              </a:rPr>
              <a:t>规模扩展能力</a:t>
            </a:r>
            <a:endParaRPr lang="en-US" altLang="zh-CN" sz="3200" dirty="0"/>
          </a:p>
          <a:p>
            <a:pPr marL="0" indent="0">
              <a:buNone/>
            </a:pPr>
            <a:endParaRPr lang="en-US" altLang="zh-CN" sz="3200" dirty="0"/>
          </a:p>
          <a:p>
            <a:pPr marL="0" indent="0">
              <a:buNone/>
            </a:pPr>
            <a:r>
              <a:rPr lang="en-US" altLang="zh-CN" sz="3200" dirty="0"/>
              <a:t>Q</a:t>
            </a:r>
            <a:r>
              <a:rPr lang="zh-CN" altLang="en-US" sz="3200" dirty="0"/>
              <a:t>：互联网组网方式，和树木结构的主要差异是什么？</a:t>
            </a:r>
            <a:endParaRPr lang="zh-CN" altLang="en-US" sz="3200" dirty="0">
              <a:solidFill>
                <a:srgbClr val="FF0000"/>
              </a:solidFill>
            </a:endParaRPr>
          </a:p>
        </p:txBody>
      </p:sp>
    </p:spTree>
    <p:extLst>
      <p:ext uri="{BB962C8B-B14F-4D97-AF65-F5344CB8AC3E}">
        <p14:creationId xmlns:p14="http://schemas.microsoft.com/office/powerpoint/2010/main" val="409169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网络层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20</a:t>
            </a:r>
            <a:r>
              <a:rPr lang="zh-CN" altLang="en-US" sz="2800" dirty="0"/>
              <a:t>）</a:t>
            </a:r>
            <a:endParaRPr lang="en-US" altLang="zh-CN" sz="2800" dirty="0"/>
          </a:p>
          <a:p>
            <a:pPr algn="ctr"/>
            <a:r>
              <a:rPr lang="zh-CN" altLang="en-US" sz="2800" dirty="0"/>
              <a:t>（目标</a:t>
            </a:r>
            <a:r>
              <a:rPr lang="en-US" altLang="zh-CN" sz="2800" dirty="0"/>
              <a:t>IP</a:t>
            </a:r>
            <a:r>
              <a:rPr lang="zh-CN" altLang="en-US" sz="2800" dirty="0"/>
              <a:t>地址、源</a:t>
            </a:r>
            <a:r>
              <a:rPr lang="en-US" altLang="zh-CN" sz="2800" dirty="0"/>
              <a:t>IP</a:t>
            </a:r>
            <a:r>
              <a:rPr lang="zh-CN" altLang="en-US" sz="2800" dirty="0"/>
              <a:t>地址）</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32004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&lt;6.5e5</a:t>
            </a:r>
            <a:r>
              <a:rPr lang="zh-CN" altLang="en-US" sz="2800" dirty="0"/>
              <a:t>）</a:t>
            </a:r>
            <a:endParaRPr lang="en-US" altLang="zh-CN" sz="2800" dirty="0"/>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3" y="128139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3" name="箭头: 下 12">
            <a:extLst>
              <a:ext uri="{FF2B5EF4-FFF2-40B4-BE49-F238E27FC236}">
                <a16:creationId xmlns:a16="http://schemas.microsoft.com/office/drawing/2014/main" id="{FFE44E44-240C-45D6-9C09-F3A4D76992AF}"/>
              </a:ext>
            </a:extLst>
          </p:cNvPr>
          <p:cNvSpPr/>
          <p:nvPr/>
        </p:nvSpPr>
        <p:spPr>
          <a:xfrm>
            <a:off x="1853126" y="3176869"/>
            <a:ext cx="269508" cy="1163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E52A946-43C5-4F76-B3EF-70FB6F9B918B}"/>
              </a:ext>
            </a:extLst>
          </p:cNvPr>
          <p:cNvSpPr txBox="1"/>
          <p:nvPr/>
        </p:nvSpPr>
        <p:spPr>
          <a:xfrm>
            <a:off x="2216479" y="3408701"/>
            <a:ext cx="3885935" cy="523220"/>
          </a:xfrm>
          <a:prstGeom prst="rect">
            <a:avLst/>
          </a:prstGeom>
          <a:noFill/>
        </p:spPr>
        <p:txBody>
          <a:bodyPr wrap="square" rtlCol="0">
            <a:spAutoFit/>
          </a:bodyPr>
          <a:lstStyle/>
          <a:p>
            <a:r>
              <a:rPr lang="zh-CN" altLang="en-US" sz="2800" dirty="0">
                <a:solidFill>
                  <a:schemeClr val="accent1"/>
                </a:solidFill>
                <a:latin typeface="楷体" panose="02010609060101010101" pitchFamily="49" charset="-122"/>
                <a:ea typeface="楷体" panose="02010609060101010101" pitchFamily="49" charset="-122"/>
              </a:rPr>
              <a:t>判断是否属于相同子网</a:t>
            </a:r>
          </a:p>
        </p:txBody>
      </p:sp>
      <p:sp>
        <p:nvSpPr>
          <p:cNvPr id="15" name="左大括号 14">
            <a:extLst>
              <a:ext uri="{FF2B5EF4-FFF2-40B4-BE49-F238E27FC236}">
                <a16:creationId xmlns:a16="http://schemas.microsoft.com/office/drawing/2014/main" id="{FA358BCB-7911-4966-ABBF-A8FEE0E67D4C}"/>
              </a:ext>
            </a:extLst>
          </p:cNvPr>
          <p:cNvSpPr/>
          <p:nvPr/>
        </p:nvSpPr>
        <p:spPr>
          <a:xfrm>
            <a:off x="1681475" y="4777705"/>
            <a:ext cx="558265" cy="15977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2AB47E-A5A5-4E76-82C8-D8E0DB85B9BE}"/>
              </a:ext>
            </a:extLst>
          </p:cNvPr>
          <p:cNvSpPr txBox="1"/>
          <p:nvPr/>
        </p:nvSpPr>
        <p:spPr>
          <a:xfrm>
            <a:off x="2503633" y="4550462"/>
            <a:ext cx="654411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是：根据</a:t>
            </a:r>
            <a:r>
              <a:rPr lang="en-US" altLang="zh-CN" sz="2800" dirty="0">
                <a:latin typeface="宋体" panose="02010600030101010101" pitchFamily="2" charset="-122"/>
                <a:ea typeface="宋体" panose="02010600030101010101" pitchFamily="2" charset="-122"/>
              </a:rPr>
              <a:t>IP</a:t>
            </a:r>
            <a:r>
              <a:rPr lang="zh-CN" altLang="en-US" sz="2800" dirty="0">
                <a:latin typeface="宋体" panose="02010600030101010101" pitchFamily="2" charset="-122"/>
                <a:ea typeface="宋体" panose="02010600030101010101" pitchFamily="2" charset="-122"/>
              </a:rPr>
              <a:t>地址获取</a:t>
            </a:r>
            <a:r>
              <a:rPr lang="en-US" altLang="zh-CN" sz="2800" dirty="0">
                <a:latin typeface="宋体" panose="02010600030101010101" pitchFamily="2" charset="-122"/>
                <a:ea typeface="宋体" panose="02010600030101010101" pitchFamily="2" charset="-122"/>
              </a:rPr>
              <a:t>MAC</a:t>
            </a:r>
            <a:r>
              <a:rPr lang="zh-CN" altLang="en-US" sz="2800" dirty="0">
                <a:latin typeface="宋体" panose="02010600030101010101" pitchFamily="2" charset="-122"/>
                <a:ea typeface="宋体" panose="02010600030101010101" pitchFamily="2" charset="-122"/>
              </a:rPr>
              <a:t>地址（</a:t>
            </a:r>
            <a:r>
              <a:rPr lang="zh-CN" altLang="en-US" sz="2800" dirty="0">
                <a:solidFill>
                  <a:srgbClr val="FF0000"/>
                </a:solidFill>
                <a:latin typeface="宋体" panose="02010600030101010101" pitchFamily="2" charset="-122"/>
                <a:ea typeface="宋体" panose="02010600030101010101" pitchFamily="2" charset="-122"/>
              </a:rPr>
              <a:t>地址解析</a:t>
            </a:r>
            <a:r>
              <a:rPr lang="zh-CN" altLang="en-US" sz="2800" dirty="0">
                <a:latin typeface="宋体" panose="02010600030101010101" pitchFamily="2" charset="-122"/>
                <a:ea typeface="宋体" panose="02010600030101010101" pitchFamily="2" charset="-122"/>
              </a:rPr>
              <a:t>），子网内广播（</a:t>
            </a:r>
            <a:r>
              <a:rPr lang="zh-CN" altLang="en-US" sz="2800" dirty="0">
                <a:solidFill>
                  <a:srgbClr val="FF0000"/>
                </a:solidFill>
                <a:latin typeface="宋体" panose="02010600030101010101" pitchFamily="2" charset="-122"/>
                <a:ea typeface="宋体" panose="02010600030101010101" pitchFamily="2" charset="-122"/>
              </a:rPr>
              <a:t>寻址</a:t>
            </a:r>
            <a:r>
              <a:rPr lang="zh-CN" altLang="en-US" sz="2800" dirty="0">
                <a:latin typeface="宋体" panose="02010600030101010101" pitchFamily="2" charset="-122"/>
                <a:ea typeface="宋体" panose="02010600030101010101" pitchFamily="2" charset="-122"/>
              </a:rPr>
              <a:t>）</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2503634" y="5881476"/>
            <a:ext cx="40607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否：路由器</a:t>
            </a:r>
            <a:r>
              <a:rPr lang="zh-CN" altLang="en-US" sz="2800" dirty="0">
                <a:solidFill>
                  <a:srgbClr val="FF0000"/>
                </a:solidFill>
                <a:latin typeface="宋体" panose="02010600030101010101" pitchFamily="2" charset="-122"/>
                <a:ea typeface="宋体" panose="02010600030101010101" pitchFamily="2" charset="-122"/>
              </a:rPr>
              <a:t>转发</a:t>
            </a:r>
          </a:p>
        </p:txBody>
      </p:sp>
      <p:sp>
        <p:nvSpPr>
          <p:cNvPr id="18" name="文本框 17">
            <a:extLst>
              <a:ext uri="{FF2B5EF4-FFF2-40B4-BE49-F238E27FC236}">
                <a16:creationId xmlns:a16="http://schemas.microsoft.com/office/drawing/2014/main" id="{B7DDA4FD-6D14-48B3-9BAA-26789A20A0C3}"/>
              </a:ext>
            </a:extLst>
          </p:cNvPr>
          <p:cNvSpPr txBox="1"/>
          <p:nvPr/>
        </p:nvSpPr>
        <p:spPr>
          <a:xfrm>
            <a:off x="8287351" y="3609008"/>
            <a:ext cx="2152851" cy="523220"/>
          </a:xfrm>
          <a:prstGeom prst="rect">
            <a:avLst/>
          </a:prstGeom>
          <a:solidFill>
            <a:schemeClr val="accent1">
              <a:lumMod val="60000"/>
              <a:lumOff val="40000"/>
            </a:schemeClr>
          </a:solid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协议</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63020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组网过程</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a:bodyPr>
          <a:lstStyle/>
          <a:p>
            <a:r>
              <a:rPr lang="zh-CN" altLang="en-US" sz="3200" dirty="0"/>
              <a:t>转发节点通电之后，即开始</a:t>
            </a:r>
            <a:r>
              <a:rPr lang="zh-CN" altLang="en-US" sz="3200" dirty="0">
                <a:solidFill>
                  <a:srgbClr val="FF0000"/>
                </a:solidFill>
              </a:rPr>
              <a:t>搜索与评估</a:t>
            </a:r>
            <a:r>
              <a:rPr lang="zh-CN" altLang="en-US" sz="3200" dirty="0"/>
              <a:t>周围与其它物联网设备之间的潜在链接，包括相邻通信组件的类型、特点和功能等</a:t>
            </a:r>
            <a:endParaRPr lang="en-US" altLang="zh-CN" sz="3200" dirty="0">
              <a:solidFill>
                <a:srgbClr val="FF0000"/>
              </a:solidFill>
            </a:endParaRPr>
          </a:p>
          <a:p>
            <a:r>
              <a:rPr lang="zh-CN" altLang="en-US" sz="3200" dirty="0"/>
              <a:t>“</a:t>
            </a:r>
            <a:r>
              <a:rPr lang="zh-CN" altLang="en-US" sz="3200" dirty="0">
                <a:solidFill>
                  <a:srgbClr val="FF0000"/>
                </a:solidFill>
              </a:rPr>
              <a:t>自下而上</a:t>
            </a:r>
            <a:r>
              <a:rPr lang="zh-CN" altLang="en-US" sz="3200" dirty="0"/>
              <a:t>”组网：与其它转发节点协商，从而创建一个无环结构化路径</a:t>
            </a:r>
            <a:endParaRPr lang="en-US" altLang="zh-CN" sz="3200" dirty="0"/>
          </a:p>
        </p:txBody>
      </p:sp>
    </p:spTree>
    <p:extLst>
      <p:ext uri="{BB962C8B-B14F-4D97-AF65-F5344CB8AC3E}">
        <p14:creationId xmlns:p14="http://schemas.microsoft.com/office/powerpoint/2010/main" val="4148199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0918C-2840-434E-A2BC-D87CE1889420}"/>
              </a:ext>
            </a:extLst>
          </p:cNvPr>
          <p:cNvSpPr>
            <a:spLocks noGrp="1"/>
          </p:cNvSpPr>
          <p:nvPr>
            <p:ph type="title"/>
          </p:nvPr>
        </p:nvSpPr>
        <p:spPr/>
        <p:txBody>
          <a:bodyPr/>
          <a:lstStyle/>
          <a:p>
            <a:r>
              <a:rPr lang="zh-CN" altLang="en-US" dirty="0"/>
              <a:t>通往汇聚单元</a:t>
            </a:r>
          </a:p>
        </p:txBody>
      </p:sp>
      <p:sp>
        <p:nvSpPr>
          <p:cNvPr id="3" name="内容占位符 2">
            <a:extLst>
              <a:ext uri="{FF2B5EF4-FFF2-40B4-BE49-F238E27FC236}">
                <a16:creationId xmlns:a16="http://schemas.microsoft.com/office/drawing/2014/main" id="{8DC7A058-3699-4B71-97F4-101F9D6369E7}"/>
              </a:ext>
            </a:extLst>
          </p:cNvPr>
          <p:cNvSpPr>
            <a:spLocks noGrp="1"/>
          </p:cNvSpPr>
          <p:nvPr>
            <p:ph idx="1"/>
          </p:nvPr>
        </p:nvSpPr>
        <p:spPr>
          <a:xfrm>
            <a:off x="838200" y="1825625"/>
            <a:ext cx="9982200" cy="4351338"/>
          </a:xfrm>
        </p:spPr>
        <p:txBody>
          <a:bodyPr>
            <a:normAutofit lnSpcReduction="10000"/>
          </a:bodyPr>
          <a:lstStyle/>
          <a:p>
            <a:r>
              <a:rPr lang="zh-CN" altLang="en-US" sz="3200" dirty="0"/>
              <a:t>转发节点启动之后，即需要寻找通往汇聚单元的路径。除极少数直接与汇聚单元连接的情况外，转发节点需要建立有效的路径</a:t>
            </a:r>
            <a:endParaRPr lang="en-US" altLang="zh-CN" sz="3200" dirty="0"/>
          </a:p>
          <a:p>
            <a:r>
              <a:rPr lang="zh-CN" altLang="en-US" sz="3200" dirty="0"/>
              <a:t>转发节点与相邻的转发节点交互信息，建立各自的</a:t>
            </a:r>
            <a:r>
              <a:rPr lang="zh-CN" altLang="en-US" sz="3200" dirty="0">
                <a:solidFill>
                  <a:srgbClr val="FF0000"/>
                </a:solidFill>
              </a:rPr>
              <a:t>邻域表</a:t>
            </a:r>
            <a:r>
              <a:rPr lang="zh-CN" altLang="en-US" sz="3200" dirty="0"/>
              <a:t>，形成逻辑网络</a:t>
            </a:r>
            <a:endParaRPr lang="en-US" altLang="zh-CN" sz="3200" dirty="0"/>
          </a:p>
          <a:p>
            <a:r>
              <a:rPr lang="zh-CN" altLang="en-US" sz="3200" dirty="0">
                <a:solidFill>
                  <a:srgbClr val="FF0000"/>
                </a:solidFill>
              </a:rPr>
              <a:t>共享邻域信息</a:t>
            </a:r>
            <a:r>
              <a:rPr lang="zh-CN" altLang="en-US" sz="3200" dirty="0"/>
              <a:t>，从而允许转发节点独立决策，合理选择到达汇聚单元的有效路径</a:t>
            </a:r>
            <a:endParaRPr lang="en-US" altLang="zh-CN" sz="3200" dirty="0"/>
          </a:p>
          <a:p>
            <a:pPr marL="0" indent="0">
              <a:buNone/>
            </a:pPr>
            <a:endParaRPr lang="en-US" altLang="zh-CN" sz="3200" dirty="0"/>
          </a:p>
          <a:p>
            <a:pPr marL="0" indent="0">
              <a:buNone/>
            </a:pPr>
            <a:r>
              <a:rPr lang="en-US" altLang="zh-CN" sz="3200" dirty="0"/>
              <a:t>Q</a:t>
            </a:r>
            <a:r>
              <a:rPr lang="zh-CN" altLang="en-US" sz="3200" dirty="0"/>
              <a:t>：</a:t>
            </a:r>
            <a:r>
              <a:rPr lang="en-US" altLang="zh-CN" sz="3200" dirty="0"/>
              <a:t>607</a:t>
            </a:r>
            <a:r>
              <a:rPr lang="zh-CN" altLang="en-US" sz="3200" dirty="0"/>
              <a:t>加入了新成员，如何建立与</a:t>
            </a:r>
            <a:r>
              <a:rPr lang="en-US" altLang="zh-CN" sz="3200" dirty="0"/>
              <a:t>502</a:t>
            </a:r>
            <a:r>
              <a:rPr lang="zh-CN" altLang="en-US" sz="3200" dirty="0"/>
              <a:t>的有效路径？</a:t>
            </a:r>
            <a:endParaRPr lang="en-US" altLang="zh-CN" sz="3200" dirty="0"/>
          </a:p>
        </p:txBody>
      </p:sp>
    </p:spTree>
    <p:extLst>
      <p:ext uri="{BB962C8B-B14F-4D97-AF65-F5344CB8AC3E}">
        <p14:creationId xmlns:p14="http://schemas.microsoft.com/office/powerpoint/2010/main" val="3664955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8D874B-A411-4E45-B493-7FC543AC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560" y="426638"/>
            <a:ext cx="6805715" cy="4320000"/>
          </a:xfrm>
          <a:prstGeom prst="rect">
            <a:avLst/>
          </a:prstGeom>
        </p:spPr>
      </p:pic>
      <p:sp>
        <p:nvSpPr>
          <p:cNvPr id="6" name="内容占位符 2">
            <a:extLst>
              <a:ext uri="{FF2B5EF4-FFF2-40B4-BE49-F238E27FC236}">
                <a16:creationId xmlns:a16="http://schemas.microsoft.com/office/drawing/2014/main" id="{CD2C373C-652F-4ADE-81D0-381EBA7B7AE4}"/>
              </a:ext>
            </a:extLst>
          </p:cNvPr>
          <p:cNvSpPr txBox="1">
            <a:spLocks/>
          </p:cNvSpPr>
          <p:nvPr/>
        </p:nvSpPr>
        <p:spPr>
          <a:xfrm>
            <a:off x="1282700" y="4961943"/>
            <a:ext cx="9626600" cy="10527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依靠相邻转发节点创造路由表及网络拓扑</a:t>
            </a:r>
            <a:endParaRPr lang="en-US" altLang="zh-CN" sz="3200" dirty="0"/>
          </a:p>
          <a:p>
            <a:r>
              <a:rPr lang="zh-CN" altLang="en-US" sz="3200" dirty="0"/>
              <a:t>定期更新路由信息</a:t>
            </a:r>
            <a:endParaRPr lang="en-US" altLang="zh-CN" sz="3200" dirty="0"/>
          </a:p>
        </p:txBody>
      </p:sp>
    </p:spTree>
    <p:extLst>
      <p:ext uri="{BB962C8B-B14F-4D97-AF65-F5344CB8AC3E}">
        <p14:creationId xmlns:p14="http://schemas.microsoft.com/office/powerpoint/2010/main" val="647914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E66D-2747-4FD9-9EEF-3C2075CF5344}"/>
              </a:ext>
            </a:extLst>
          </p:cNvPr>
          <p:cNvSpPr>
            <a:spLocks noGrp="1"/>
          </p:cNvSpPr>
          <p:nvPr>
            <p:ph type="title"/>
          </p:nvPr>
        </p:nvSpPr>
        <p:spPr/>
        <p:txBody>
          <a:bodyPr/>
          <a:lstStyle/>
          <a:p>
            <a:r>
              <a:rPr lang="zh-CN" altLang="en-US" dirty="0"/>
              <a:t>路径选择</a:t>
            </a:r>
          </a:p>
        </p:txBody>
      </p:sp>
      <p:sp>
        <p:nvSpPr>
          <p:cNvPr id="3" name="内容占位符 2">
            <a:extLst>
              <a:ext uri="{FF2B5EF4-FFF2-40B4-BE49-F238E27FC236}">
                <a16:creationId xmlns:a16="http://schemas.microsoft.com/office/drawing/2014/main" id="{EAA3E48D-7CAC-4D0A-9BCA-20FDFFDE809E}"/>
              </a:ext>
            </a:extLst>
          </p:cNvPr>
          <p:cNvSpPr>
            <a:spLocks noGrp="1"/>
          </p:cNvSpPr>
          <p:nvPr>
            <p:ph idx="1"/>
          </p:nvPr>
        </p:nvSpPr>
        <p:spPr/>
        <p:txBody>
          <a:bodyPr>
            <a:normAutofit/>
          </a:bodyPr>
          <a:lstStyle/>
          <a:p>
            <a:r>
              <a:rPr lang="zh-CN" altLang="en-US" sz="3200" dirty="0"/>
              <a:t>因素</a:t>
            </a:r>
            <a:endParaRPr lang="en-US" altLang="zh-CN" sz="3200" dirty="0"/>
          </a:p>
          <a:p>
            <a:pPr marL="971550" lvl="1" indent="-514350">
              <a:buFont typeface="+mj-ea"/>
              <a:buAutoNum type="circleNumDbPlain"/>
            </a:pPr>
            <a:r>
              <a:rPr lang="zh-CN" altLang="en-US" sz="2800" dirty="0"/>
              <a:t>到达汇聚单元所需的总“跳”数</a:t>
            </a:r>
            <a:endParaRPr lang="en-US" altLang="zh-CN" sz="2800" dirty="0"/>
          </a:p>
          <a:p>
            <a:pPr marL="971550" lvl="1" indent="-514350">
              <a:buFont typeface="+mj-ea"/>
              <a:buAutoNum type="circleNumDbPlain"/>
            </a:pPr>
            <a:r>
              <a:rPr lang="zh-CN" altLang="en-US" sz="2800" dirty="0"/>
              <a:t>转发节点的负载和可用带宽</a:t>
            </a:r>
            <a:endParaRPr lang="en-US" altLang="zh-CN" sz="2800" dirty="0"/>
          </a:p>
          <a:p>
            <a:pPr marL="971550" lvl="1" indent="-514350">
              <a:buFont typeface="+mj-ea"/>
              <a:buAutoNum type="circleNumDbPlain"/>
            </a:pPr>
            <a:r>
              <a:rPr lang="zh-CN" altLang="en-US" sz="2800" dirty="0"/>
              <a:t>可靠性</a:t>
            </a:r>
            <a:endParaRPr lang="en-US" altLang="zh-CN" sz="2800" dirty="0"/>
          </a:p>
          <a:p>
            <a:r>
              <a:rPr lang="zh-CN" altLang="en-US" sz="3200" dirty="0"/>
              <a:t>使用</a:t>
            </a:r>
            <a:endParaRPr lang="en-US" altLang="zh-CN" sz="3200" dirty="0"/>
          </a:p>
          <a:p>
            <a:pPr marL="971550" lvl="1" indent="-514350">
              <a:buFont typeface="+mj-ea"/>
              <a:buAutoNum type="circleNumDbPlain"/>
            </a:pPr>
            <a:r>
              <a:rPr lang="zh-CN" altLang="en-US" sz="2800" dirty="0"/>
              <a:t>主路径</a:t>
            </a:r>
            <a:endParaRPr lang="en-US" altLang="zh-CN" sz="2800" dirty="0"/>
          </a:p>
          <a:p>
            <a:pPr marL="971550" lvl="1" indent="-514350">
              <a:buFont typeface="+mj-ea"/>
              <a:buAutoNum type="circleNumDbPlain"/>
            </a:pPr>
            <a:r>
              <a:rPr lang="zh-CN" altLang="en-US" sz="2800" dirty="0"/>
              <a:t>备选路径</a:t>
            </a:r>
          </a:p>
        </p:txBody>
      </p:sp>
    </p:spTree>
    <p:extLst>
      <p:ext uri="{BB962C8B-B14F-4D97-AF65-F5344CB8AC3E}">
        <p14:creationId xmlns:p14="http://schemas.microsoft.com/office/powerpoint/2010/main" val="323748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C18568-FB23-4EDA-8118-EF02D525D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317" y="582851"/>
            <a:ext cx="7190885" cy="4320000"/>
          </a:xfrm>
          <a:prstGeom prst="rect">
            <a:avLst/>
          </a:prstGeom>
        </p:spPr>
      </p:pic>
      <p:sp>
        <p:nvSpPr>
          <p:cNvPr id="4" name="文本框 3">
            <a:extLst>
              <a:ext uri="{FF2B5EF4-FFF2-40B4-BE49-F238E27FC236}">
                <a16:creationId xmlns:a16="http://schemas.microsoft.com/office/drawing/2014/main" id="{473BFFB0-7A2E-4132-934D-F8D08A6A5893}"/>
              </a:ext>
            </a:extLst>
          </p:cNvPr>
          <p:cNvSpPr txBox="1"/>
          <p:nvPr/>
        </p:nvSpPr>
        <p:spPr>
          <a:xfrm flipH="1">
            <a:off x="2682240" y="5296565"/>
            <a:ext cx="3657600"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实线：主路径</a:t>
            </a:r>
            <a:endParaRPr lang="en-US" altLang="zh-CN" sz="3200" dirty="0"/>
          </a:p>
          <a:p>
            <a:pPr marL="457200" indent="-457200">
              <a:buFont typeface="Arial" panose="020B0604020202020204" pitchFamily="34" charset="0"/>
              <a:buChar char="•"/>
            </a:pPr>
            <a:r>
              <a:rPr lang="zh-CN" altLang="en-US" sz="3200" dirty="0"/>
              <a:t>虚线：备选路径</a:t>
            </a:r>
            <a:endParaRPr lang="en-US" altLang="zh-CN" sz="3200" dirty="0"/>
          </a:p>
        </p:txBody>
      </p:sp>
    </p:spTree>
    <p:extLst>
      <p:ext uri="{BB962C8B-B14F-4D97-AF65-F5344CB8AC3E}">
        <p14:creationId xmlns:p14="http://schemas.microsoft.com/office/powerpoint/2010/main" val="2130037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E66D-2747-4FD9-9EEF-3C2075CF5344}"/>
              </a:ext>
            </a:extLst>
          </p:cNvPr>
          <p:cNvSpPr>
            <a:spLocks noGrp="1"/>
          </p:cNvSpPr>
          <p:nvPr>
            <p:ph type="title"/>
          </p:nvPr>
        </p:nvSpPr>
        <p:spPr/>
        <p:txBody>
          <a:bodyPr/>
          <a:lstStyle/>
          <a:p>
            <a:r>
              <a:rPr lang="zh-CN" altLang="en-US" dirty="0"/>
              <a:t>路径更新</a:t>
            </a:r>
          </a:p>
        </p:txBody>
      </p:sp>
      <p:sp>
        <p:nvSpPr>
          <p:cNvPr id="3" name="内容占位符 2">
            <a:extLst>
              <a:ext uri="{FF2B5EF4-FFF2-40B4-BE49-F238E27FC236}">
                <a16:creationId xmlns:a16="http://schemas.microsoft.com/office/drawing/2014/main" id="{EAA3E48D-7CAC-4D0A-9BCA-20FDFFDE809E}"/>
              </a:ext>
            </a:extLst>
          </p:cNvPr>
          <p:cNvSpPr>
            <a:spLocks noGrp="1"/>
          </p:cNvSpPr>
          <p:nvPr>
            <p:ph idx="1"/>
          </p:nvPr>
        </p:nvSpPr>
        <p:spPr/>
        <p:txBody>
          <a:bodyPr>
            <a:normAutofit/>
          </a:bodyPr>
          <a:lstStyle/>
          <a:p>
            <a:r>
              <a:rPr lang="zh-CN" altLang="en-US" sz="3200" dirty="0">
                <a:solidFill>
                  <a:srgbClr val="FF0000"/>
                </a:solidFill>
              </a:rPr>
              <a:t>周期性调整</a:t>
            </a:r>
            <a:r>
              <a:rPr lang="zh-CN" altLang="en-US" sz="3200" dirty="0"/>
              <a:t>：应对网络扰动或故障，和新增网络元件以及链路质量信息</a:t>
            </a:r>
            <a:endParaRPr lang="en-US" altLang="zh-CN" sz="3200" dirty="0"/>
          </a:p>
          <a:p>
            <a:r>
              <a:rPr lang="zh-CN" altLang="en-US" sz="3200" dirty="0"/>
              <a:t>邻域节点</a:t>
            </a:r>
            <a:r>
              <a:rPr lang="zh-CN" altLang="en-US" sz="3200" dirty="0">
                <a:solidFill>
                  <a:srgbClr val="FF0000"/>
                </a:solidFill>
              </a:rPr>
              <a:t>定期搜索</a:t>
            </a:r>
            <a:r>
              <a:rPr lang="zh-CN" altLang="en-US" sz="3200" dirty="0"/>
              <a:t>，寻找并更新潜在的新路径及新的相邻转发节点</a:t>
            </a:r>
            <a:endParaRPr lang="en-US" altLang="zh-CN" sz="3200" dirty="0"/>
          </a:p>
          <a:p>
            <a:r>
              <a:rPr lang="zh-CN" altLang="en-US" sz="3200" dirty="0">
                <a:solidFill>
                  <a:srgbClr val="FF0000"/>
                </a:solidFill>
              </a:rPr>
              <a:t>重新评估</a:t>
            </a:r>
            <a:r>
              <a:rPr lang="zh-CN" altLang="en-US" sz="3200" dirty="0"/>
              <a:t>路径决策，并在必要时更新</a:t>
            </a:r>
            <a:endParaRPr lang="en-US" altLang="zh-CN" sz="3200" dirty="0"/>
          </a:p>
          <a:p>
            <a:r>
              <a:rPr lang="zh-CN" altLang="en-US" sz="3200" dirty="0"/>
              <a:t>概言之，转发节点具备对</a:t>
            </a:r>
            <a:r>
              <a:rPr lang="zh-CN" altLang="en-US" sz="3200" dirty="0">
                <a:solidFill>
                  <a:srgbClr val="FF0000"/>
                </a:solidFill>
              </a:rPr>
              <a:t>网络性能</a:t>
            </a:r>
            <a:r>
              <a:rPr lang="zh-CN" altLang="en-US" sz="3200" dirty="0"/>
              <a:t>监控、协调和优化的能力</a:t>
            </a:r>
            <a:endParaRPr lang="en-US" altLang="zh-CN" sz="3200" dirty="0"/>
          </a:p>
          <a:p>
            <a:endParaRPr lang="zh-CN" altLang="en-US" sz="3200" dirty="0"/>
          </a:p>
        </p:txBody>
      </p:sp>
    </p:spTree>
    <p:extLst>
      <p:ext uri="{BB962C8B-B14F-4D97-AF65-F5344CB8AC3E}">
        <p14:creationId xmlns:p14="http://schemas.microsoft.com/office/powerpoint/2010/main" val="609255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3BFFB0-7A2E-4132-934D-F8D08A6A5893}"/>
              </a:ext>
            </a:extLst>
          </p:cNvPr>
          <p:cNvSpPr txBox="1"/>
          <p:nvPr/>
        </p:nvSpPr>
        <p:spPr>
          <a:xfrm flipH="1">
            <a:off x="7347893" y="2890391"/>
            <a:ext cx="3393900" cy="1077218"/>
          </a:xfrm>
          <a:prstGeom prst="rect">
            <a:avLst/>
          </a:prstGeom>
          <a:noFill/>
        </p:spPr>
        <p:txBody>
          <a:bodyPr wrap="square" rtlCol="0">
            <a:spAutoFit/>
          </a:bodyPr>
          <a:lstStyle/>
          <a:p>
            <a:pPr algn="ctr"/>
            <a:r>
              <a:rPr lang="zh-CN" altLang="en-US" sz="3200" dirty="0">
                <a:solidFill>
                  <a:srgbClr val="FF0000"/>
                </a:solidFill>
              </a:rPr>
              <a:t>路径更新</a:t>
            </a:r>
            <a:endParaRPr lang="en-US" altLang="zh-CN" sz="3200" dirty="0">
              <a:solidFill>
                <a:srgbClr val="FF0000"/>
              </a:solidFill>
            </a:endParaRPr>
          </a:p>
          <a:p>
            <a:pPr algn="ctr"/>
            <a:r>
              <a:rPr lang="zh-CN" altLang="en-US" sz="3200" dirty="0"/>
              <a:t>（冗余 </a:t>
            </a:r>
            <a:r>
              <a:rPr lang="en-US" altLang="zh-CN" sz="3200" dirty="0"/>
              <a:t>&amp; </a:t>
            </a:r>
            <a:r>
              <a:rPr lang="zh-CN" altLang="en-US" sz="3200" dirty="0"/>
              <a:t>可靠性）</a:t>
            </a:r>
            <a:endParaRPr lang="en-US" altLang="zh-CN" sz="3200" dirty="0"/>
          </a:p>
        </p:txBody>
      </p:sp>
      <p:pic>
        <p:nvPicPr>
          <p:cNvPr id="5" name="图片 4">
            <a:extLst>
              <a:ext uri="{FF2B5EF4-FFF2-40B4-BE49-F238E27FC236}">
                <a16:creationId xmlns:a16="http://schemas.microsoft.com/office/drawing/2014/main" id="{B52EFC7F-261D-4D2F-A195-EE259189F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04" y="700332"/>
            <a:ext cx="6115879" cy="5760000"/>
          </a:xfrm>
          <a:prstGeom prst="rect">
            <a:avLst/>
          </a:prstGeom>
        </p:spPr>
      </p:pic>
    </p:spTree>
    <p:extLst>
      <p:ext uri="{BB962C8B-B14F-4D97-AF65-F5344CB8AC3E}">
        <p14:creationId xmlns:p14="http://schemas.microsoft.com/office/powerpoint/2010/main" val="1158132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dirty="0">
                <a:solidFill>
                  <a:srgbClr val="FFFFFF"/>
                </a:solidFill>
              </a:rPr>
              <a:t>发布智能体</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189052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74F5-AF51-41F1-8005-9275B77DDE4F}"/>
              </a:ext>
            </a:extLst>
          </p:cNvPr>
          <p:cNvSpPr>
            <a:spLocks noGrp="1"/>
          </p:cNvSpPr>
          <p:nvPr>
            <p:ph type="title"/>
          </p:nvPr>
        </p:nvSpPr>
        <p:spPr/>
        <p:txBody>
          <a:bodyPr/>
          <a:lstStyle/>
          <a:p>
            <a:r>
              <a:rPr lang="zh-CN" altLang="en-US" dirty="0"/>
              <a:t>创建“亲缘社区”</a:t>
            </a:r>
          </a:p>
        </p:txBody>
      </p:sp>
      <p:sp>
        <p:nvSpPr>
          <p:cNvPr id="3" name="内容占位符 2">
            <a:extLst>
              <a:ext uri="{FF2B5EF4-FFF2-40B4-BE49-F238E27FC236}">
                <a16:creationId xmlns:a16="http://schemas.microsoft.com/office/drawing/2014/main" id="{F0425A35-234A-4E1C-B4AA-36F152A68C50}"/>
              </a:ext>
            </a:extLst>
          </p:cNvPr>
          <p:cNvSpPr>
            <a:spLocks noGrp="1"/>
          </p:cNvSpPr>
          <p:nvPr>
            <p:ph idx="1"/>
          </p:nvPr>
        </p:nvSpPr>
        <p:spPr/>
        <p:txBody>
          <a:bodyPr>
            <a:normAutofit/>
          </a:bodyPr>
          <a:lstStyle/>
          <a:p>
            <a:r>
              <a:rPr lang="zh-CN" altLang="en-US" sz="3200" dirty="0"/>
              <a:t>物联网的价值：体现在汇聚单元提供的</a:t>
            </a:r>
            <a:r>
              <a:rPr lang="zh-CN" altLang="en-US" sz="3200" dirty="0">
                <a:solidFill>
                  <a:srgbClr val="FF0000"/>
                </a:solidFill>
              </a:rPr>
              <a:t>数据洞见和决策支持</a:t>
            </a:r>
            <a:r>
              <a:rPr lang="zh-CN" altLang="en-US" sz="3200" dirty="0"/>
              <a:t>上</a:t>
            </a:r>
            <a:endParaRPr lang="en-US" altLang="zh-CN" sz="3200" dirty="0"/>
          </a:p>
          <a:p>
            <a:r>
              <a:rPr lang="zh-CN" altLang="en-US" sz="3200" dirty="0"/>
              <a:t>三层特征</a:t>
            </a:r>
            <a:endParaRPr lang="en-US" altLang="zh-CN" sz="3200" dirty="0"/>
          </a:p>
          <a:p>
            <a:pPr marL="971550" lvl="1" indent="-514350">
              <a:buFont typeface="+mj-ea"/>
              <a:buAutoNum type="circleNumDbPlain"/>
            </a:pPr>
            <a:r>
              <a:rPr lang="zh-CN" altLang="en-US" sz="3200" dirty="0"/>
              <a:t>终端设备：广播啁啾信号，但不考虑这些数据到底用在何处，以及如何使用</a:t>
            </a:r>
            <a:endParaRPr lang="en-US" altLang="zh-CN" sz="3200" dirty="0"/>
          </a:p>
          <a:p>
            <a:pPr marL="971550" lvl="1" indent="-514350">
              <a:buFont typeface="+mj-ea"/>
              <a:buAutoNum type="circleNumDbPlain"/>
            </a:pPr>
            <a:r>
              <a:rPr lang="zh-CN" altLang="en-US" sz="3200" dirty="0"/>
              <a:t>汇聚单元：筛选可用数据源，从而创建“</a:t>
            </a:r>
            <a:r>
              <a:rPr lang="zh-CN" altLang="en-US" sz="3200" dirty="0">
                <a:solidFill>
                  <a:srgbClr val="FF0000"/>
                </a:solidFill>
              </a:rPr>
              <a:t>亲缘社区</a:t>
            </a:r>
            <a:r>
              <a:rPr lang="zh-CN" altLang="en-US" sz="3200" dirty="0"/>
              <a:t>”</a:t>
            </a:r>
            <a:endParaRPr lang="en-US" altLang="zh-CN" sz="3200" dirty="0"/>
          </a:p>
          <a:p>
            <a:pPr marL="971550" lvl="1" indent="-514350">
              <a:buFont typeface="+mj-ea"/>
              <a:buAutoNum type="circleNumDbPlain"/>
            </a:pPr>
            <a:r>
              <a:rPr lang="zh-CN" altLang="en-US" sz="3200" dirty="0"/>
              <a:t>转发节点：利用汇聚单元定义的“发布</a:t>
            </a:r>
            <a:r>
              <a:rPr lang="en-US" altLang="zh-CN" sz="3200" dirty="0"/>
              <a:t>/</a:t>
            </a:r>
            <a:r>
              <a:rPr lang="zh-CN" altLang="en-US" sz="3200" dirty="0"/>
              <a:t>订阅”模型，</a:t>
            </a:r>
            <a:r>
              <a:rPr lang="zh-CN" altLang="en-US" sz="3200" dirty="0">
                <a:solidFill>
                  <a:srgbClr val="FF0000"/>
                </a:solidFill>
              </a:rPr>
              <a:t>智能化管理</a:t>
            </a:r>
            <a:r>
              <a:rPr lang="zh-CN" altLang="en-US" sz="3200" dirty="0"/>
              <a:t>数据选择的传输路径</a:t>
            </a:r>
            <a:endParaRPr lang="en-US" altLang="zh-CN" sz="3200" dirty="0"/>
          </a:p>
          <a:p>
            <a:endParaRPr lang="en-US" altLang="zh-CN" sz="3200" dirty="0"/>
          </a:p>
          <a:p>
            <a:endParaRPr lang="zh-CN" altLang="en-US" sz="3200" dirty="0"/>
          </a:p>
        </p:txBody>
      </p:sp>
    </p:spTree>
    <p:extLst>
      <p:ext uri="{BB962C8B-B14F-4D97-AF65-F5344CB8AC3E}">
        <p14:creationId xmlns:p14="http://schemas.microsoft.com/office/powerpoint/2010/main" val="2070926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74F5-AF51-41F1-8005-9275B77DDE4F}"/>
              </a:ext>
            </a:extLst>
          </p:cNvPr>
          <p:cNvSpPr>
            <a:spLocks noGrp="1"/>
          </p:cNvSpPr>
          <p:nvPr>
            <p:ph type="title"/>
          </p:nvPr>
        </p:nvSpPr>
        <p:spPr/>
        <p:txBody>
          <a:bodyPr/>
          <a:lstStyle/>
          <a:p>
            <a:r>
              <a:rPr lang="zh-CN" altLang="en-US" dirty="0"/>
              <a:t>内置发布智能体</a:t>
            </a:r>
          </a:p>
        </p:txBody>
      </p:sp>
      <p:sp>
        <p:nvSpPr>
          <p:cNvPr id="3" name="内容占位符 2">
            <a:extLst>
              <a:ext uri="{FF2B5EF4-FFF2-40B4-BE49-F238E27FC236}">
                <a16:creationId xmlns:a16="http://schemas.microsoft.com/office/drawing/2014/main" id="{F0425A35-234A-4E1C-B4AA-36F152A68C50}"/>
              </a:ext>
            </a:extLst>
          </p:cNvPr>
          <p:cNvSpPr>
            <a:spLocks noGrp="1"/>
          </p:cNvSpPr>
          <p:nvPr>
            <p:ph idx="1"/>
          </p:nvPr>
        </p:nvSpPr>
        <p:spPr/>
        <p:txBody>
          <a:bodyPr>
            <a:normAutofit/>
          </a:bodyPr>
          <a:lstStyle/>
          <a:p>
            <a:r>
              <a:rPr lang="zh-CN" altLang="en-US" sz="3200" dirty="0">
                <a:solidFill>
                  <a:srgbClr val="FF0000"/>
                </a:solidFill>
              </a:rPr>
              <a:t>发布智能体</a:t>
            </a:r>
            <a:r>
              <a:rPr lang="zh-CN" altLang="en-US" sz="3200" dirty="0"/>
              <a:t>：内置于</a:t>
            </a:r>
            <a:r>
              <a:rPr lang="zh-CN" altLang="en-US" sz="3200" dirty="0">
                <a:solidFill>
                  <a:srgbClr val="FF0000"/>
                </a:solidFill>
              </a:rPr>
              <a:t>转发节点</a:t>
            </a:r>
            <a:r>
              <a:rPr lang="zh-CN" altLang="en-US" sz="3200" dirty="0"/>
              <a:t>中，根据汇聚单元的某些指令而具有“倾向性”</a:t>
            </a:r>
            <a:endParaRPr lang="en-US" altLang="zh-CN" sz="3200" dirty="0"/>
          </a:p>
          <a:p>
            <a:r>
              <a:rPr lang="zh-CN" altLang="en-US" sz="3200" dirty="0">
                <a:solidFill>
                  <a:srgbClr val="FF0000"/>
                </a:solidFill>
              </a:rPr>
              <a:t>倾向性</a:t>
            </a:r>
            <a:r>
              <a:rPr lang="zh-CN" altLang="en-US" sz="3200" dirty="0"/>
              <a:t>：创建</a:t>
            </a:r>
            <a:r>
              <a:rPr lang="zh-CN" altLang="en-US" sz="3200" u="sng" dirty="0">
                <a:solidFill>
                  <a:srgbClr val="FF0000"/>
                </a:solidFill>
              </a:rPr>
              <a:t>专用数据路径</a:t>
            </a:r>
            <a:r>
              <a:rPr lang="zh-CN" altLang="en-US" sz="3200" dirty="0"/>
              <a:t>，或者将啁啾数据包</a:t>
            </a:r>
            <a:r>
              <a:rPr lang="zh-CN" altLang="en-US" sz="3200" u="sng" dirty="0">
                <a:solidFill>
                  <a:srgbClr val="FF0000"/>
                </a:solidFill>
              </a:rPr>
              <a:t>封装</a:t>
            </a:r>
            <a:r>
              <a:rPr lang="zh-CN" altLang="en-US" sz="3200" dirty="0"/>
              <a:t>到特定组合中去</a:t>
            </a:r>
            <a:endParaRPr lang="en-US" altLang="zh-CN" sz="3200" dirty="0"/>
          </a:p>
          <a:p>
            <a:r>
              <a:rPr lang="zh-CN" altLang="en-US" sz="3200" dirty="0"/>
              <a:t>啁啾数据包本身可以通过外部标签实现</a:t>
            </a:r>
            <a:r>
              <a:rPr lang="zh-CN" altLang="en-US" sz="3200" u="sng" dirty="0">
                <a:solidFill>
                  <a:srgbClr val="FF0000"/>
                </a:solidFill>
              </a:rPr>
              <a:t>自分类</a:t>
            </a:r>
            <a:r>
              <a:rPr lang="zh-CN" altLang="en-US" sz="3200" dirty="0"/>
              <a:t>，因而发布智能体容易按照类型匹配对应数据</a:t>
            </a:r>
          </a:p>
        </p:txBody>
      </p:sp>
    </p:spTree>
    <p:extLst>
      <p:ext uri="{BB962C8B-B14F-4D97-AF65-F5344CB8AC3E}">
        <p14:creationId xmlns:p14="http://schemas.microsoft.com/office/powerpoint/2010/main" val="201657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传输层</a:t>
            </a:r>
          </a:p>
        </p:txBody>
      </p:sp>
      <p:sp>
        <p:nvSpPr>
          <p:cNvPr id="6" name="矩形 5">
            <a:extLst>
              <a:ext uri="{FF2B5EF4-FFF2-40B4-BE49-F238E27FC236}">
                <a16:creationId xmlns:a16="http://schemas.microsoft.com/office/drawing/2014/main" id="{0E6FC43D-49BA-406A-9415-E2B446FCAC58}"/>
              </a:ext>
            </a:extLst>
          </p:cNvPr>
          <p:cNvSpPr/>
          <p:nvPr/>
        </p:nvSpPr>
        <p:spPr>
          <a:xfrm>
            <a:off x="680720" y="1920240"/>
            <a:ext cx="50800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首部（</a:t>
            </a:r>
            <a:r>
              <a:rPr lang="en-US" altLang="zh-CN" sz="2800" dirty="0"/>
              <a:t>8</a:t>
            </a:r>
            <a:r>
              <a:rPr lang="zh-CN" altLang="en-US" sz="2800" dirty="0"/>
              <a:t>）</a:t>
            </a:r>
            <a:endParaRPr lang="en-US" altLang="zh-CN" sz="2800" dirty="0"/>
          </a:p>
          <a:p>
            <a:pPr algn="ctr"/>
            <a:r>
              <a:rPr lang="zh-CN" altLang="en-US" sz="2800" dirty="0"/>
              <a:t>（目标端口、源端口）</a:t>
            </a:r>
          </a:p>
        </p:txBody>
      </p:sp>
      <p:sp>
        <p:nvSpPr>
          <p:cNvPr id="7" name="矩形 6">
            <a:extLst>
              <a:ext uri="{FF2B5EF4-FFF2-40B4-BE49-F238E27FC236}">
                <a16:creationId xmlns:a16="http://schemas.microsoft.com/office/drawing/2014/main" id="{AF41C09F-5C5B-4319-A147-EDBCBE48A33A}"/>
              </a:ext>
            </a:extLst>
          </p:cNvPr>
          <p:cNvSpPr/>
          <p:nvPr/>
        </p:nvSpPr>
        <p:spPr>
          <a:xfrm>
            <a:off x="5760720" y="1920240"/>
            <a:ext cx="3200400" cy="10058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r>
              <a:rPr lang="en-US" altLang="zh-CN" sz="2800" dirty="0"/>
              <a:t>&lt;6.5e5</a:t>
            </a:r>
            <a:r>
              <a:rPr lang="zh-CN" altLang="en-US" sz="2800" dirty="0"/>
              <a:t>）</a:t>
            </a:r>
            <a:endParaRPr lang="en-US" altLang="zh-CN" sz="2800" dirty="0"/>
          </a:p>
        </p:txBody>
      </p:sp>
      <p:sp>
        <p:nvSpPr>
          <p:cNvPr id="11" name="文本框 10">
            <a:extLst>
              <a:ext uri="{FF2B5EF4-FFF2-40B4-BE49-F238E27FC236}">
                <a16:creationId xmlns:a16="http://schemas.microsoft.com/office/drawing/2014/main" id="{CEB42BFA-FE2D-4B30-979F-7E1FFBA5B74D}"/>
              </a:ext>
            </a:extLst>
          </p:cNvPr>
          <p:cNvSpPr txBox="1"/>
          <p:nvPr/>
        </p:nvSpPr>
        <p:spPr>
          <a:xfrm>
            <a:off x="4969843" y="1281398"/>
            <a:ext cx="2152851" cy="523220"/>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UDP</a:t>
            </a:r>
            <a:r>
              <a:rPr lang="zh-CN" altLang="en-US" sz="2800" dirty="0">
                <a:solidFill>
                  <a:srgbClr val="FF0000"/>
                </a:solidFill>
                <a:latin typeface="楷体" panose="02010609060101010101" pitchFamily="49" charset="-122"/>
                <a:ea typeface="楷体" panose="02010609060101010101" pitchFamily="49" charset="-122"/>
              </a:rPr>
              <a:t>数据包</a:t>
            </a:r>
          </a:p>
        </p:txBody>
      </p:sp>
      <p:sp>
        <p:nvSpPr>
          <p:cNvPr id="16" name="文本框 15">
            <a:extLst>
              <a:ext uri="{FF2B5EF4-FFF2-40B4-BE49-F238E27FC236}">
                <a16:creationId xmlns:a16="http://schemas.microsoft.com/office/drawing/2014/main" id="{3B2AB47E-A5A5-4E76-82C8-D8E0DB85B9BE}"/>
              </a:ext>
            </a:extLst>
          </p:cNvPr>
          <p:cNvSpPr txBox="1"/>
          <p:nvPr/>
        </p:nvSpPr>
        <p:spPr>
          <a:xfrm>
            <a:off x="2503633" y="4550462"/>
            <a:ext cx="488268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可靠数据传送（确认</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重传 ）</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流控制 </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拥塞控制</a:t>
            </a:r>
          </a:p>
        </p:txBody>
      </p:sp>
      <p:sp>
        <p:nvSpPr>
          <p:cNvPr id="17" name="文本框 16">
            <a:extLst>
              <a:ext uri="{FF2B5EF4-FFF2-40B4-BE49-F238E27FC236}">
                <a16:creationId xmlns:a16="http://schemas.microsoft.com/office/drawing/2014/main" id="{C33B6145-9858-48EF-9839-1A3D94151E21}"/>
              </a:ext>
            </a:extLst>
          </p:cNvPr>
          <p:cNvSpPr txBox="1"/>
          <p:nvPr/>
        </p:nvSpPr>
        <p:spPr>
          <a:xfrm>
            <a:off x="2407382" y="3429000"/>
            <a:ext cx="40607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可靠连接：三次握手</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3" name="加号 2">
            <a:extLst>
              <a:ext uri="{FF2B5EF4-FFF2-40B4-BE49-F238E27FC236}">
                <a16:creationId xmlns:a16="http://schemas.microsoft.com/office/drawing/2014/main" id="{138B954D-7146-427C-8BB7-22BFCD84A8DF}"/>
              </a:ext>
            </a:extLst>
          </p:cNvPr>
          <p:cNvSpPr/>
          <p:nvPr/>
        </p:nvSpPr>
        <p:spPr>
          <a:xfrm>
            <a:off x="1463040" y="3248991"/>
            <a:ext cx="808522" cy="8832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加号 17">
            <a:extLst>
              <a:ext uri="{FF2B5EF4-FFF2-40B4-BE49-F238E27FC236}">
                <a16:creationId xmlns:a16="http://schemas.microsoft.com/office/drawing/2014/main" id="{33153C6F-8316-4A28-880C-4B1A22DCF094}"/>
              </a:ext>
            </a:extLst>
          </p:cNvPr>
          <p:cNvSpPr/>
          <p:nvPr/>
        </p:nvSpPr>
        <p:spPr>
          <a:xfrm>
            <a:off x="1463040" y="4430396"/>
            <a:ext cx="808522" cy="8832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2ECB9B2-DFF5-4958-A1FE-22BB51B2A67F}"/>
              </a:ext>
            </a:extLst>
          </p:cNvPr>
          <p:cNvSpPr txBox="1"/>
          <p:nvPr/>
        </p:nvSpPr>
        <p:spPr>
          <a:xfrm>
            <a:off x="7386320" y="3728121"/>
            <a:ext cx="2152851" cy="523220"/>
          </a:xfrm>
          <a:prstGeom prst="rect">
            <a:avLst/>
          </a:prstGeom>
          <a:solidFill>
            <a:schemeClr val="accent1">
              <a:lumMod val="60000"/>
              <a:lumOff val="40000"/>
            </a:schemeClr>
          </a:solidFill>
        </p:spPr>
        <p:txBody>
          <a:bodyPr wrap="square" rtlCol="0">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TCP</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协议</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3028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48F59B-2C1C-4649-B6FA-9CF1D5E81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047" y="701562"/>
            <a:ext cx="9164977" cy="5040000"/>
          </a:xfrm>
          <a:prstGeom prst="rect">
            <a:avLst/>
          </a:prstGeom>
        </p:spPr>
      </p:pic>
    </p:spTree>
    <p:extLst>
      <p:ext uri="{BB962C8B-B14F-4D97-AF65-F5344CB8AC3E}">
        <p14:creationId xmlns:p14="http://schemas.microsoft.com/office/powerpoint/2010/main" val="2329420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031F7-80AD-4BEA-8C5E-4D68B8CFB432}"/>
              </a:ext>
            </a:extLst>
          </p:cNvPr>
          <p:cNvSpPr>
            <a:spLocks noGrp="1"/>
          </p:cNvSpPr>
          <p:nvPr>
            <p:ph type="title"/>
          </p:nvPr>
        </p:nvSpPr>
        <p:spPr/>
        <p:txBody>
          <a:bodyPr/>
          <a:lstStyle/>
          <a:p>
            <a:r>
              <a:rPr lang="zh-CN" altLang="en-US" dirty="0"/>
              <a:t>转发节点的功能及类型</a:t>
            </a:r>
          </a:p>
        </p:txBody>
      </p:sp>
      <p:pic>
        <p:nvPicPr>
          <p:cNvPr id="5" name="图片 4">
            <a:extLst>
              <a:ext uri="{FF2B5EF4-FFF2-40B4-BE49-F238E27FC236}">
                <a16:creationId xmlns:a16="http://schemas.microsoft.com/office/drawing/2014/main" id="{2F9BB4C4-9988-4500-B09F-6421642B5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699" y="1483305"/>
            <a:ext cx="8534634" cy="3240000"/>
          </a:xfrm>
          <a:prstGeom prst="rect">
            <a:avLst/>
          </a:prstGeom>
        </p:spPr>
      </p:pic>
      <p:sp>
        <p:nvSpPr>
          <p:cNvPr id="6" name="文本框 5">
            <a:extLst>
              <a:ext uri="{FF2B5EF4-FFF2-40B4-BE49-F238E27FC236}">
                <a16:creationId xmlns:a16="http://schemas.microsoft.com/office/drawing/2014/main" id="{BA3C4AE7-6259-4D5E-8F91-DC0AB490628D}"/>
              </a:ext>
            </a:extLst>
          </p:cNvPr>
          <p:cNvSpPr txBox="1"/>
          <p:nvPr/>
        </p:nvSpPr>
        <p:spPr>
          <a:xfrm flipH="1">
            <a:off x="1178652" y="4897046"/>
            <a:ext cx="10037987" cy="1569660"/>
          </a:xfrm>
          <a:prstGeom prst="rect">
            <a:avLst/>
          </a:prstGeom>
          <a:noFill/>
        </p:spPr>
        <p:txBody>
          <a:bodyPr wrap="square" rtlCol="0">
            <a:spAutoFit/>
          </a:bodyPr>
          <a:lstStyle/>
          <a:p>
            <a:pPr marL="514350" indent="-514350">
              <a:buFont typeface="+mj-ea"/>
              <a:buAutoNum type="circleNumDbPlain"/>
            </a:pPr>
            <a:r>
              <a:rPr lang="zh-CN" altLang="en-US" sz="3200" dirty="0"/>
              <a:t>啁啾中继器：最简易的转发节点，不支持</a:t>
            </a:r>
            <a:r>
              <a:rPr lang="en-US" altLang="zh-CN" sz="3200" dirty="0"/>
              <a:t>IP</a:t>
            </a:r>
            <a:r>
              <a:rPr lang="zh-CN" altLang="en-US" sz="3200" dirty="0"/>
              <a:t>协议</a:t>
            </a:r>
            <a:endParaRPr lang="en-US" altLang="zh-CN" sz="3200" dirty="0"/>
          </a:p>
          <a:p>
            <a:pPr marL="514350" indent="-514350">
              <a:buFont typeface="+mj-ea"/>
              <a:buAutoNum type="circleNumDbPlain"/>
            </a:pPr>
            <a:r>
              <a:rPr lang="zh-CN" altLang="en-US" sz="3200" dirty="0"/>
              <a:t>支持</a:t>
            </a:r>
            <a:r>
              <a:rPr lang="en-US" altLang="zh-CN" sz="3200" dirty="0"/>
              <a:t>IP</a:t>
            </a:r>
            <a:r>
              <a:rPr lang="zh-CN" altLang="en-US" sz="3200" dirty="0"/>
              <a:t>协议的转发节点</a:t>
            </a:r>
            <a:endParaRPr lang="en-US" altLang="zh-CN" sz="3200" dirty="0"/>
          </a:p>
          <a:p>
            <a:pPr marL="514350" indent="-514350">
              <a:buFont typeface="+mj-ea"/>
              <a:buAutoNum type="circleNumDbPlain"/>
            </a:pPr>
            <a:r>
              <a:rPr lang="zh-CN" altLang="en-US" sz="3200" dirty="0"/>
              <a:t>支持</a:t>
            </a:r>
            <a:r>
              <a:rPr lang="en-US" altLang="zh-CN" sz="3200" dirty="0"/>
              <a:t>IP</a:t>
            </a:r>
            <a:r>
              <a:rPr lang="zh-CN" altLang="en-US" sz="3200" dirty="0"/>
              <a:t>协议且内置发布智能体的转发节点</a:t>
            </a:r>
            <a:endParaRPr lang="en-US" altLang="zh-CN" sz="3200" dirty="0"/>
          </a:p>
        </p:txBody>
      </p:sp>
    </p:spTree>
    <p:extLst>
      <p:ext uri="{BB962C8B-B14F-4D97-AF65-F5344CB8AC3E}">
        <p14:creationId xmlns:p14="http://schemas.microsoft.com/office/powerpoint/2010/main" val="3131823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dirty="0">
                <a:solidFill>
                  <a:srgbClr val="FFFFFF"/>
                </a:solidFill>
              </a:rPr>
              <a:t>终端管理</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818759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CA3C7D-9CD9-4EFD-B180-419D940BD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97" y="624520"/>
            <a:ext cx="4366747" cy="5400000"/>
          </a:xfrm>
          <a:prstGeom prst="rect">
            <a:avLst/>
          </a:prstGeom>
        </p:spPr>
      </p:pic>
      <p:sp>
        <p:nvSpPr>
          <p:cNvPr id="4" name="文本框 3">
            <a:extLst>
              <a:ext uri="{FF2B5EF4-FFF2-40B4-BE49-F238E27FC236}">
                <a16:creationId xmlns:a16="http://schemas.microsoft.com/office/drawing/2014/main" id="{4C85FD01-B958-43B1-8213-0D50C8783342}"/>
              </a:ext>
            </a:extLst>
          </p:cNvPr>
          <p:cNvSpPr txBox="1"/>
          <p:nvPr/>
        </p:nvSpPr>
        <p:spPr>
          <a:xfrm flipH="1">
            <a:off x="6624320" y="2604165"/>
            <a:ext cx="3657600" cy="3046988"/>
          </a:xfrm>
          <a:prstGeom prst="rect">
            <a:avLst/>
          </a:prstGeom>
          <a:noFill/>
        </p:spPr>
        <p:txBody>
          <a:bodyPr wrap="square" rtlCol="0">
            <a:spAutoFit/>
          </a:bodyPr>
          <a:lstStyle/>
          <a:p>
            <a:r>
              <a:rPr lang="zh-CN" altLang="en-US" sz="3200" dirty="0"/>
              <a:t>终端汇聚</a:t>
            </a:r>
            <a:endParaRPr lang="en-US" altLang="zh-CN" sz="3200" dirty="0"/>
          </a:p>
          <a:p>
            <a:endParaRPr lang="en-US" altLang="zh-CN" sz="3200" dirty="0"/>
          </a:p>
          <a:p>
            <a:pPr marL="457200" indent="-457200">
              <a:buFont typeface="Arial" panose="020B0604020202020204" pitchFamily="34" charset="0"/>
              <a:buChar char="•"/>
            </a:pPr>
            <a:r>
              <a:rPr lang="zh-CN" altLang="en-US" sz="3200" dirty="0"/>
              <a:t>多元化连接方式</a:t>
            </a:r>
            <a:endParaRPr lang="en-US" altLang="zh-CN" sz="3200" dirty="0"/>
          </a:p>
          <a:p>
            <a:pPr marL="457200" indent="-457200">
              <a:buFont typeface="Arial" panose="020B0604020202020204" pitchFamily="34" charset="0"/>
              <a:buChar char="•"/>
            </a:pPr>
            <a:r>
              <a:rPr lang="zh-CN" altLang="en-US" sz="3200" dirty="0"/>
              <a:t>啁啾协议</a:t>
            </a:r>
            <a:endParaRPr lang="en-US" altLang="zh-CN" sz="3200" dirty="0"/>
          </a:p>
          <a:p>
            <a:pPr marL="457200" indent="-457200">
              <a:buFont typeface="Arial" panose="020B0604020202020204" pitchFamily="34" charset="0"/>
              <a:buChar char="•"/>
            </a:pPr>
            <a:r>
              <a:rPr lang="zh-CN" altLang="en-US" sz="3200" dirty="0">
                <a:solidFill>
                  <a:srgbClr val="FF0000"/>
                </a:solidFill>
              </a:rPr>
              <a:t>重复数据</a:t>
            </a:r>
            <a:endParaRPr lang="en-US" altLang="zh-CN" sz="3200" dirty="0">
              <a:solidFill>
                <a:srgbClr val="FF0000"/>
              </a:solidFill>
            </a:endParaRPr>
          </a:p>
          <a:p>
            <a:endParaRPr lang="en-US" altLang="zh-CN" sz="3200" dirty="0"/>
          </a:p>
        </p:txBody>
      </p:sp>
    </p:spTree>
    <p:extLst>
      <p:ext uri="{BB962C8B-B14F-4D97-AF65-F5344CB8AC3E}">
        <p14:creationId xmlns:p14="http://schemas.microsoft.com/office/powerpoint/2010/main" val="486494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17A58A-0F22-4EFE-B7BD-6C7A6353B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838" y="339623"/>
            <a:ext cx="8426883" cy="3943553"/>
          </a:xfrm>
          <a:prstGeom prst="rect">
            <a:avLst/>
          </a:prstGeom>
        </p:spPr>
      </p:pic>
      <p:sp>
        <p:nvSpPr>
          <p:cNvPr id="4" name="文本框 3">
            <a:extLst>
              <a:ext uri="{FF2B5EF4-FFF2-40B4-BE49-F238E27FC236}">
                <a16:creationId xmlns:a16="http://schemas.microsoft.com/office/drawing/2014/main" id="{E8AF45C6-2846-44F1-9D65-0356289ED30F}"/>
              </a:ext>
            </a:extLst>
          </p:cNvPr>
          <p:cNvSpPr txBox="1"/>
          <p:nvPr/>
        </p:nvSpPr>
        <p:spPr>
          <a:xfrm flipH="1">
            <a:off x="1107440" y="4781016"/>
            <a:ext cx="9773920" cy="156966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裁剪：丢弃重复数据</a:t>
            </a:r>
            <a:endParaRPr lang="en-US" altLang="zh-CN" sz="3200" dirty="0"/>
          </a:p>
          <a:p>
            <a:pPr marL="457200" indent="-457200">
              <a:buFont typeface="Arial" panose="020B0604020202020204" pitchFamily="34" charset="0"/>
              <a:buChar char="•"/>
            </a:pPr>
            <a:r>
              <a:rPr lang="zh-CN" altLang="en-US" sz="3200" dirty="0"/>
              <a:t>封装：增加诸如定位、</a:t>
            </a:r>
            <a:r>
              <a:rPr lang="en-US" altLang="zh-CN" sz="3200" dirty="0"/>
              <a:t>IP</a:t>
            </a:r>
            <a:r>
              <a:rPr lang="zh-CN" altLang="en-US" sz="3200" dirty="0"/>
              <a:t>地址、</a:t>
            </a:r>
            <a:r>
              <a:rPr lang="en-US" altLang="zh-CN" sz="3200" dirty="0"/>
              <a:t>MAC</a:t>
            </a:r>
            <a:r>
              <a:rPr lang="zh-CN" altLang="en-US" sz="3200" dirty="0"/>
              <a:t>地址等信息</a:t>
            </a:r>
            <a:endParaRPr lang="en-US" altLang="zh-CN" sz="3200" dirty="0"/>
          </a:p>
          <a:p>
            <a:pPr marL="457200" indent="-457200">
              <a:buFont typeface="Arial" panose="020B0604020202020204" pitchFamily="34" charset="0"/>
              <a:buChar char="•"/>
            </a:pPr>
            <a:r>
              <a:rPr lang="zh-CN" altLang="en-US" sz="3200" dirty="0"/>
              <a:t>内置发布智能体：封装“感兴趣”的数据</a:t>
            </a:r>
            <a:endParaRPr lang="en-US" altLang="zh-CN" sz="3200" dirty="0"/>
          </a:p>
        </p:txBody>
      </p:sp>
    </p:spTree>
    <p:extLst>
      <p:ext uri="{BB962C8B-B14F-4D97-AF65-F5344CB8AC3E}">
        <p14:creationId xmlns:p14="http://schemas.microsoft.com/office/powerpoint/2010/main" val="54870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A530C-B35D-45B2-9C4F-B5E7396D164A}"/>
              </a:ext>
            </a:extLst>
          </p:cNvPr>
          <p:cNvSpPr>
            <a:spLocks noGrp="1"/>
          </p:cNvSpPr>
          <p:nvPr>
            <p:ph type="title"/>
          </p:nvPr>
        </p:nvSpPr>
        <p:spPr/>
        <p:txBody>
          <a:bodyPr/>
          <a:lstStyle/>
          <a:p>
            <a:r>
              <a:rPr lang="zh-CN" altLang="en-US" dirty="0"/>
              <a:t>边缘隔离与保护</a:t>
            </a:r>
          </a:p>
        </p:txBody>
      </p:sp>
      <p:sp>
        <p:nvSpPr>
          <p:cNvPr id="3" name="内容占位符 2">
            <a:extLst>
              <a:ext uri="{FF2B5EF4-FFF2-40B4-BE49-F238E27FC236}">
                <a16:creationId xmlns:a16="http://schemas.microsoft.com/office/drawing/2014/main" id="{C931B089-64FD-4F58-A083-9AAA0C819BA7}"/>
              </a:ext>
            </a:extLst>
          </p:cNvPr>
          <p:cNvSpPr>
            <a:spLocks noGrp="1"/>
          </p:cNvSpPr>
          <p:nvPr>
            <p:ph idx="1"/>
          </p:nvPr>
        </p:nvSpPr>
        <p:spPr/>
        <p:txBody>
          <a:bodyPr>
            <a:normAutofit/>
          </a:bodyPr>
          <a:lstStyle/>
          <a:p>
            <a:r>
              <a:rPr lang="zh-CN" altLang="en-US" sz="3200" dirty="0"/>
              <a:t>转发节点：在啁啾子网和</a:t>
            </a:r>
            <a:r>
              <a:rPr lang="en-US" altLang="zh-CN" sz="3200" dirty="0"/>
              <a:t>IP</a:t>
            </a:r>
            <a:r>
              <a:rPr lang="zh-CN" altLang="en-US" sz="3200" dirty="0"/>
              <a:t>骨干网之间发挥桥梁作用</a:t>
            </a:r>
            <a:endParaRPr lang="en-US" altLang="zh-CN" sz="3200" dirty="0"/>
          </a:p>
          <a:p>
            <a:r>
              <a:rPr lang="zh-CN" altLang="en-US" sz="3200" dirty="0"/>
              <a:t>终端设备：在</a:t>
            </a:r>
            <a:r>
              <a:rPr lang="en-US" altLang="zh-CN" sz="3200" dirty="0"/>
              <a:t>IP</a:t>
            </a:r>
            <a:r>
              <a:rPr lang="zh-CN" altLang="en-US" sz="3200" dirty="0"/>
              <a:t>可寻址空间里是</a:t>
            </a:r>
            <a:r>
              <a:rPr lang="zh-CN" altLang="en-US" sz="3200" dirty="0">
                <a:solidFill>
                  <a:srgbClr val="FF0000"/>
                </a:solidFill>
              </a:rPr>
              <a:t>不可见</a:t>
            </a:r>
            <a:r>
              <a:rPr lang="zh-CN" altLang="en-US" sz="3200" dirty="0"/>
              <a:t>的，因而是</a:t>
            </a:r>
            <a:r>
              <a:rPr lang="zh-CN" altLang="en-US" sz="3200" dirty="0">
                <a:solidFill>
                  <a:srgbClr val="FF0000"/>
                </a:solidFill>
              </a:rPr>
              <a:t>安全</a:t>
            </a:r>
            <a:r>
              <a:rPr lang="zh-CN" altLang="en-US" sz="3200" dirty="0"/>
              <a:t>的。因此，转发节点隔离并保护了网络边缘的终端设备</a:t>
            </a:r>
            <a:endParaRPr lang="en-US" altLang="zh-CN" sz="3200" dirty="0"/>
          </a:p>
          <a:p>
            <a:r>
              <a:rPr lang="zh-CN" altLang="en-US" sz="3200" dirty="0"/>
              <a:t>转发节点必须提供</a:t>
            </a:r>
            <a:r>
              <a:rPr lang="zh-CN" altLang="en-US" sz="3200" dirty="0">
                <a:solidFill>
                  <a:srgbClr val="FF0000"/>
                </a:solidFill>
              </a:rPr>
              <a:t>本地</a:t>
            </a:r>
            <a:r>
              <a:rPr lang="zh-CN" altLang="en-US" sz="3200" dirty="0"/>
              <a:t>的控制决策功能</a:t>
            </a:r>
          </a:p>
        </p:txBody>
      </p:sp>
    </p:spTree>
    <p:extLst>
      <p:ext uri="{BB962C8B-B14F-4D97-AF65-F5344CB8AC3E}">
        <p14:creationId xmlns:p14="http://schemas.microsoft.com/office/powerpoint/2010/main" val="3206719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AD9DC-9D68-4D16-914A-6F9B9A67FF49}"/>
              </a:ext>
            </a:extLst>
          </p:cNvPr>
          <p:cNvSpPr>
            <a:spLocks noGrp="1"/>
          </p:cNvSpPr>
          <p:nvPr>
            <p:ph type="title"/>
          </p:nvPr>
        </p:nvSpPr>
        <p:spPr/>
        <p:txBody>
          <a:bodyPr/>
          <a:lstStyle/>
          <a:p>
            <a:r>
              <a:rPr lang="zh-CN" altLang="en-US" dirty="0"/>
              <a:t>封装选择</a:t>
            </a:r>
          </a:p>
        </p:txBody>
      </p:sp>
      <p:sp>
        <p:nvSpPr>
          <p:cNvPr id="3" name="内容占位符 2">
            <a:extLst>
              <a:ext uri="{FF2B5EF4-FFF2-40B4-BE49-F238E27FC236}">
                <a16:creationId xmlns:a16="http://schemas.microsoft.com/office/drawing/2014/main" id="{1D9257BF-6177-43AD-84E8-1D049CEBC844}"/>
              </a:ext>
            </a:extLst>
          </p:cNvPr>
          <p:cNvSpPr>
            <a:spLocks noGrp="1"/>
          </p:cNvSpPr>
          <p:nvPr>
            <p:ph idx="1"/>
          </p:nvPr>
        </p:nvSpPr>
        <p:spPr>
          <a:xfrm>
            <a:off x="838200" y="1568918"/>
            <a:ext cx="10515600" cy="4608045"/>
          </a:xfrm>
        </p:spPr>
        <p:txBody>
          <a:bodyPr>
            <a:normAutofit/>
          </a:bodyPr>
          <a:lstStyle/>
          <a:p>
            <a:r>
              <a:rPr lang="zh-CN" altLang="en-US" sz="3200" dirty="0"/>
              <a:t>内置</a:t>
            </a:r>
            <a:r>
              <a:rPr lang="zh-CN" altLang="en-US" sz="3200" dirty="0">
                <a:solidFill>
                  <a:srgbClr val="FF0000"/>
                </a:solidFill>
              </a:rPr>
              <a:t>发布智能体</a:t>
            </a:r>
            <a:r>
              <a:rPr lang="zh-CN" altLang="en-US" sz="3200" dirty="0"/>
              <a:t>的转发节点：与</a:t>
            </a:r>
            <a:r>
              <a:rPr lang="zh-CN" altLang="en-US" sz="3200" dirty="0">
                <a:solidFill>
                  <a:srgbClr val="FF0000"/>
                </a:solidFill>
              </a:rPr>
              <a:t>汇聚单元</a:t>
            </a:r>
            <a:r>
              <a:rPr lang="zh-CN" altLang="en-US" sz="3200" dirty="0"/>
              <a:t>封装，例如视频监控及报警数据中，“感兴趣”的是异常数据，因而只将异常数据转发给汇聚单元</a:t>
            </a:r>
            <a:endParaRPr lang="en-US" altLang="zh-CN" sz="3200" dirty="0"/>
          </a:p>
          <a:p>
            <a:r>
              <a:rPr lang="zh-CN" altLang="en-US" sz="3200" dirty="0"/>
              <a:t>与</a:t>
            </a:r>
            <a:r>
              <a:rPr lang="zh-CN" altLang="en-US" sz="3200" dirty="0">
                <a:solidFill>
                  <a:srgbClr val="FF0000"/>
                </a:solidFill>
              </a:rPr>
              <a:t>现有组网</a:t>
            </a:r>
            <a:r>
              <a:rPr lang="zh-CN" altLang="en-US" sz="3200" dirty="0"/>
              <a:t>设施集成封装：诸如路由器、</a:t>
            </a:r>
            <a:r>
              <a:rPr lang="en-US" altLang="zh-CN" sz="3200" dirty="0" err="1"/>
              <a:t>WiFi</a:t>
            </a:r>
            <a:r>
              <a:rPr lang="zh-CN" altLang="en-US" sz="3200" dirty="0"/>
              <a:t>访问节点、局域网交换机、机顶盒等</a:t>
            </a:r>
            <a:endParaRPr lang="en-US" altLang="zh-CN" sz="3200" dirty="0"/>
          </a:p>
          <a:p>
            <a:r>
              <a:rPr lang="zh-CN" altLang="en-US" sz="3200" dirty="0"/>
              <a:t>与</a:t>
            </a:r>
            <a:r>
              <a:rPr lang="zh-CN" altLang="en-US" sz="3200" dirty="0">
                <a:solidFill>
                  <a:srgbClr val="FF0000"/>
                </a:solidFill>
              </a:rPr>
              <a:t>非传统设备</a:t>
            </a:r>
            <a:r>
              <a:rPr lang="zh-CN" altLang="en-US" sz="3200" dirty="0"/>
              <a:t>集成封装：诸如智能仪表、汽车、家用电器等</a:t>
            </a:r>
            <a:endParaRPr lang="en-US" altLang="zh-CN" sz="3200" dirty="0"/>
          </a:p>
          <a:p>
            <a:r>
              <a:rPr lang="zh-CN" altLang="en-US" sz="3200" dirty="0">
                <a:solidFill>
                  <a:srgbClr val="FF0000"/>
                </a:solidFill>
              </a:rPr>
              <a:t>纯软件</a:t>
            </a:r>
            <a:r>
              <a:rPr lang="zh-CN" altLang="en-US" sz="3200" dirty="0"/>
              <a:t>封装：诸如</a:t>
            </a:r>
            <a:r>
              <a:rPr lang="en-US" altLang="zh-CN" sz="3200" dirty="0"/>
              <a:t>PC</a:t>
            </a:r>
            <a:r>
              <a:rPr lang="zh-CN" altLang="en-US" sz="3200" dirty="0"/>
              <a:t>、智能手机上的应用程序（</a:t>
            </a:r>
            <a:r>
              <a:rPr lang="en-US" altLang="zh-CN" sz="3200" dirty="0"/>
              <a:t>e.g., </a:t>
            </a:r>
            <a:r>
              <a:rPr lang="zh-CN" altLang="en-US" sz="3200" dirty="0"/>
              <a:t>健康管理</a:t>
            </a:r>
            <a:r>
              <a:rPr lang="en-US" altLang="zh-CN" sz="3200" dirty="0"/>
              <a:t>app</a:t>
            </a:r>
            <a:r>
              <a:rPr lang="zh-CN" altLang="en-US" sz="3200" dirty="0"/>
              <a:t>）</a:t>
            </a:r>
          </a:p>
        </p:txBody>
      </p:sp>
    </p:spTree>
    <p:extLst>
      <p:ext uri="{BB962C8B-B14F-4D97-AF65-F5344CB8AC3E}">
        <p14:creationId xmlns:p14="http://schemas.microsoft.com/office/powerpoint/2010/main" val="263357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D9CB73BB-3397-457A-AAF9-707A26FB7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93571"/>
            <a:ext cx="10905066" cy="507085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9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092960"/>
            <a:ext cx="6409905" cy="1777758"/>
          </a:xfrm>
        </p:spPr>
        <p:txBody>
          <a:bodyPr vert="horz" lIns="91440" tIns="45720" rIns="91440" bIns="45720" rtlCol="0" anchor="b">
            <a:normAutofit/>
          </a:bodyPr>
          <a:lstStyle/>
          <a:p>
            <a:pPr algn="ctr"/>
            <a:r>
              <a:rPr lang="zh-CN" altLang="en-US" dirty="0"/>
              <a:t>四</a:t>
            </a:r>
            <a:r>
              <a:rPr lang="zh-CN" altLang="en-US" kern="1200" dirty="0">
                <a:solidFill>
                  <a:schemeClr val="tx1"/>
                </a:solidFill>
                <a:latin typeface="+mj-lt"/>
                <a:ea typeface="+mj-ea"/>
                <a:cs typeface="+mj-cs"/>
              </a:rPr>
              <a:t>、聚沙成塔 创造智慧</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838020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汇聚单元概述</a:t>
            </a:r>
            <a:endParaRPr lang="en-US" altLang="zh-CN" sz="3200" dirty="0"/>
          </a:p>
          <a:p>
            <a:pPr marL="514350" indent="-514350">
              <a:buFont typeface="+mj-lt"/>
              <a:buAutoNum type="arabicPeriod"/>
            </a:pPr>
            <a:r>
              <a:rPr lang="zh-CN" altLang="en-US" sz="3200" dirty="0"/>
              <a:t>过滤网关</a:t>
            </a:r>
            <a:endParaRPr lang="en-US" altLang="zh-CN" sz="3200" dirty="0"/>
          </a:p>
          <a:p>
            <a:pPr marL="514350" indent="-514350">
              <a:buFont typeface="+mj-lt"/>
              <a:buAutoNum type="arabicPeriod"/>
            </a:pPr>
            <a:r>
              <a:rPr lang="zh-CN" altLang="en-US" sz="3200" dirty="0"/>
              <a:t>分析与控制</a:t>
            </a:r>
          </a:p>
        </p:txBody>
      </p:sp>
    </p:spTree>
    <p:extLst>
      <p:ext uri="{BB962C8B-B14F-4D97-AF65-F5344CB8AC3E}">
        <p14:creationId xmlns:p14="http://schemas.microsoft.com/office/powerpoint/2010/main" val="24363268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4121</Words>
  <Application>Microsoft Office PowerPoint</Application>
  <PresentationFormat>宽屏</PresentationFormat>
  <Paragraphs>414</Paragraphs>
  <Slides>118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118</vt:i4>
      </vt:variant>
    </vt:vector>
  </HeadingPairs>
  <TitlesOfParts>
    <vt:vector size="125" baseType="lpstr">
      <vt:lpstr>等线</vt:lpstr>
      <vt:lpstr>等线 Light</vt:lpstr>
      <vt:lpstr>楷体</vt:lpstr>
      <vt:lpstr>宋体</vt:lpstr>
      <vt:lpstr>Arial</vt:lpstr>
      <vt:lpstr>Times New Roman</vt:lpstr>
      <vt:lpstr>Office 主题​​</vt:lpstr>
      <vt:lpstr>网络设计与应用（二）： 物联网：结构与应用</vt:lpstr>
      <vt:lpstr>教学内容</vt:lpstr>
      <vt:lpstr>一、物联网—另辟蹊径</vt:lpstr>
      <vt:lpstr>教学内容</vt:lpstr>
      <vt:lpstr>1 互联网协议回顾</vt:lpstr>
      <vt:lpstr>PowerPoint 演示文稿</vt:lpstr>
      <vt:lpstr>链路层</vt:lpstr>
      <vt:lpstr>网络层</vt:lpstr>
      <vt:lpstr>传输层</vt:lpstr>
      <vt:lpstr>互联网TCP/IP协议</vt:lpstr>
      <vt:lpstr>技术发展</vt:lpstr>
      <vt:lpstr>2 物联网：特征与挑战</vt:lpstr>
      <vt:lpstr>PowerPoint 演示文稿</vt:lpstr>
      <vt:lpstr>PowerPoint 演示文稿</vt:lpstr>
      <vt:lpstr>PowerPoint 演示文稿</vt:lpstr>
      <vt:lpstr>PowerPoint 演示文稿</vt:lpstr>
      <vt:lpstr>物联网终端设备</vt:lpstr>
      <vt:lpstr>海量设备的挑战</vt:lpstr>
      <vt:lpstr>通信需求</vt:lpstr>
      <vt:lpstr>PowerPoint 演示文稿</vt:lpstr>
      <vt:lpstr>PowerPoint 演示文稿</vt:lpstr>
      <vt:lpstr>PowerPoint 演示文稿</vt:lpstr>
      <vt:lpstr>3 物联网经济与技术思考</vt:lpstr>
      <vt:lpstr>经济因素：成本考虑</vt:lpstr>
      <vt:lpstr>PowerPoint 演示文稿</vt:lpstr>
      <vt:lpstr>4 物联网如何走出困境</vt:lpstr>
      <vt:lpstr>核心议题</vt:lpstr>
      <vt:lpstr>如何走出困境？</vt:lpstr>
      <vt:lpstr>个体自治</vt:lpstr>
      <vt:lpstr>亲缘社区</vt:lpstr>
      <vt:lpstr>“面向接收者”的传播模式</vt:lpstr>
      <vt:lpstr>连接/传播模式</vt:lpstr>
      <vt:lpstr>5 物联网三层架构</vt:lpstr>
      <vt:lpstr>三层架构</vt:lpstr>
      <vt:lpstr>PowerPoint 演示文稿</vt:lpstr>
      <vt:lpstr>转发节点</vt:lpstr>
      <vt:lpstr>汇聚单元</vt:lpstr>
      <vt:lpstr>其它业务</vt:lpstr>
      <vt:lpstr>二、边缘效应</vt:lpstr>
      <vt:lpstr>教学内容</vt:lpstr>
      <vt:lpstr>1 设计理念</vt:lpstr>
      <vt:lpstr>PowerPoint 演示文稿</vt:lpstr>
      <vt:lpstr>边缘结构的复杂性</vt:lpstr>
      <vt:lpstr>PowerPoint 演示文稿</vt:lpstr>
      <vt:lpstr>边缘驱动变革</vt:lpstr>
      <vt:lpstr>PowerPoint 演示文稿</vt:lpstr>
      <vt:lpstr>物联网结构设计理念</vt:lpstr>
      <vt:lpstr>2 啁啾信号</vt:lpstr>
      <vt:lpstr>啁啾</vt:lpstr>
      <vt:lpstr>IPv6为何不适合物联网</vt:lpstr>
      <vt:lpstr>PowerPoint 演示文稿</vt:lpstr>
      <vt:lpstr>数据包设计</vt:lpstr>
      <vt:lpstr>啁啾信号的特性</vt:lpstr>
      <vt:lpstr>PowerPoint 演示文稿</vt:lpstr>
      <vt:lpstr>发布/订阅模式与指向箭头</vt:lpstr>
      <vt:lpstr>轻量级与一次性</vt:lpstr>
      <vt:lpstr>PowerPoint 演示文稿</vt:lpstr>
      <vt:lpstr>3 局部超配置</vt:lpstr>
      <vt:lpstr>如何有效？</vt:lpstr>
      <vt:lpstr>局部超配置模式</vt:lpstr>
      <vt:lpstr>以数量保证可靠性</vt:lpstr>
      <vt:lpstr>超配置的成本</vt:lpstr>
      <vt:lpstr>终端设备成本</vt:lpstr>
      <vt:lpstr>简易功能</vt:lpstr>
      <vt:lpstr>双向收发功能</vt:lpstr>
      <vt:lpstr>通信资源成本：数据量</vt:lpstr>
      <vt:lpstr>信道传输</vt:lpstr>
      <vt:lpstr>通信资源成本：信道及容量</vt:lpstr>
      <vt:lpstr>PowerPoint 演示文稿</vt:lpstr>
      <vt:lpstr>4 终端自治</vt:lpstr>
      <vt:lpstr>终端自治</vt:lpstr>
      <vt:lpstr>无人值守</vt:lpstr>
      <vt:lpstr>PowerPoint 演示文稿</vt:lpstr>
      <vt:lpstr>三、构建互联</vt:lpstr>
      <vt:lpstr>教学内容</vt:lpstr>
      <vt:lpstr>1 组网功能</vt:lpstr>
      <vt:lpstr>组网功能</vt:lpstr>
      <vt:lpstr>PowerPoint 演示文稿</vt:lpstr>
      <vt:lpstr>树木结构</vt:lpstr>
      <vt:lpstr>组网过程</vt:lpstr>
      <vt:lpstr>通往汇聚单元</vt:lpstr>
      <vt:lpstr>PowerPoint 演示文稿</vt:lpstr>
      <vt:lpstr>路径选择</vt:lpstr>
      <vt:lpstr>PowerPoint 演示文稿</vt:lpstr>
      <vt:lpstr>路径更新</vt:lpstr>
      <vt:lpstr>PowerPoint 演示文稿</vt:lpstr>
      <vt:lpstr>2 发布智能体</vt:lpstr>
      <vt:lpstr>创建“亲缘社区”</vt:lpstr>
      <vt:lpstr>内置发布智能体</vt:lpstr>
      <vt:lpstr>PowerPoint 演示文稿</vt:lpstr>
      <vt:lpstr>转发节点的功能及类型</vt:lpstr>
      <vt:lpstr>3 终端管理</vt:lpstr>
      <vt:lpstr>PowerPoint 演示文稿</vt:lpstr>
      <vt:lpstr>PowerPoint 演示文稿</vt:lpstr>
      <vt:lpstr>边缘隔离与保护</vt:lpstr>
      <vt:lpstr>封装选择</vt:lpstr>
      <vt:lpstr>PowerPoint 演示文稿</vt:lpstr>
      <vt:lpstr>四、聚沙成塔 创造智慧</vt:lpstr>
      <vt:lpstr>教学内容</vt:lpstr>
      <vt:lpstr>1 汇聚单元概述</vt:lpstr>
      <vt:lpstr>汇聚单元</vt:lpstr>
      <vt:lpstr>PowerPoint 演示文稿</vt:lpstr>
      <vt:lpstr>汇聚单元的输出</vt:lpstr>
      <vt:lpstr>PowerPoint 演示文稿</vt:lpstr>
      <vt:lpstr>2 过滤网关</vt:lpstr>
      <vt:lpstr>处理器瓶颈</vt:lpstr>
      <vt:lpstr>PowerPoint 演示文稿</vt:lpstr>
      <vt:lpstr>过滤网关</vt:lpstr>
      <vt:lpstr>PowerPoint 演示文稿</vt:lpstr>
      <vt:lpstr>3 分析与控制</vt:lpstr>
      <vt:lpstr>人类决策 vs 人工智能</vt:lpstr>
      <vt:lpstr>PowerPoint 演示文稿</vt:lpstr>
      <vt:lpstr>PowerPoint 演示文稿</vt:lpstr>
      <vt:lpstr>控制</vt:lpstr>
      <vt:lpstr>PowerPoint 演示文稿</vt:lpstr>
      <vt:lpstr>PowerPoint 演示文稿</vt:lpstr>
      <vt:lpstr>PowerPoint 演示文稿</vt:lpstr>
      <vt:lpstr>五、架构与应用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网络设计与应用（二）： 物联网：结构与应用</dc:title>
  <dc:creator>wuhsiang</dc:creator>
  <cp:lastModifiedBy>wuhsiang</cp:lastModifiedBy>
  <cp:revision>55</cp:revision>
  <dcterms:created xsi:type="dcterms:W3CDTF">2020-04-26T23:31:49Z</dcterms:created>
  <dcterms:modified xsi:type="dcterms:W3CDTF">2020-04-27T02:05:58Z</dcterms:modified>
</cp:coreProperties>
</file>